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Roboto"/>
      <p:regular r:id="rId28"/>
      <p:bold r:id="rId29"/>
      <p:italic r:id="rId30"/>
      <p:boldItalic r:id="rId31"/>
    </p:embeddedFont>
    <p:embeddedFont>
      <p:font typeface="Garamond"/>
      <p:regular r:id="rId32"/>
      <p:bold r:id="rId33"/>
      <p:italic r:id="rId34"/>
      <p:boldItalic r:id="rId35"/>
    </p:embeddedFont>
    <p:embeddedFont>
      <p:font typeface="EB Garamond"/>
      <p:regular r:id="rId36"/>
      <p:bold r:id="rId37"/>
      <p:italic r:id="rId38"/>
      <p:boldItalic r:id="rId39"/>
    </p:embeddedFont>
    <p:embeddedFont>
      <p:font typeface="Merriweather"/>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51AA77-EC89-4A77-8B23-4C2B8677D978}">
  <a:tblStyle styleId="{6D51AA77-EC89-4A77-8B23-4C2B8677D97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83"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4.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Merriweather-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Garamond-bold.fntdata"/><Relationship Id="rId10" Type="http://schemas.openxmlformats.org/officeDocument/2006/relationships/slide" Target="slides/slide4.xml"/><Relationship Id="rId32" Type="http://schemas.openxmlformats.org/officeDocument/2006/relationships/font" Target="fonts/Garamond-regular.fntdata"/><Relationship Id="rId13" Type="http://schemas.openxmlformats.org/officeDocument/2006/relationships/slide" Target="slides/slide7.xml"/><Relationship Id="rId35" Type="http://schemas.openxmlformats.org/officeDocument/2006/relationships/font" Target="fonts/Garamond-boldItalic.fntdata"/><Relationship Id="rId12" Type="http://schemas.openxmlformats.org/officeDocument/2006/relationships/slide" Target="slides/slide6.xml"/><Relationship Id="rId34" Type="http://schemas.openxmlformats.org/officeDocument/2006/relationships/font" Target="fonts/Garamond-italic.fntdata"/><Relationship Id="rId15" Type="http://schemas.openxmlformats.org/officeDocument/2006/relationships/slide" Target="slides/slide9.xml"/><Relationship Id="rId37" Type="http://schemas.openxmlformats.org/officeDocument/2006/relationships/font" Target="fonts/EBGaramond-bold.fntdata"/><Relationship Id="rId14" Type="http://schemas.openxmlformats.org/officeDocument/2006/relationships/slide" Target="slides/slide8.xml"/><Relationship Id="rId36" Type="http://schemas.openxmlformats.org/officeDocument/2006/relationships/font" Target="fonts/EBGaramond-regular.fntdata"/><Relationship Id="rId17" Type="http://schemas.openxmlformats.org/officeDocument/2006/relationships/slide" Target="slides/slide11.xml"/><Relationship Id="rId39" Type="http://schemas.openxmlformats.org/officeDocument/2006/relationships/font" Target="fonts/EBGaramond-boldItalic.fntdata"/><Relationship Id="rId16" Type="http://schemas.openxmlformats.org/officeDocument/2006/relationships/slide" Target="slides/slide10.xml"/><Relationship Id="rId38" Type="http://schemas.openxmlformats.org/officeDocument/2006/relationships/font" Target="fonts/EBGaramon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 name="Google Shape;6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050">
                <a:highlight>
                  <a:srgbClr val="FFFFFF"/>
                </a:highlight>
                <a:latin typeface="Arial"/>
                <a:ea typeface="Arial"/>
                <a:cs typeface="Arial"/>
                <a:sym typeface="Arial"/>
              </a:rPr>
              <a:t>Forecasting future web traffic for approximately 145,000 Wikipedia articles.</a:t>
            </a:r>
            <a:endParaRPr/>
          </a:p>
        </p:txBody>
      </p:sp>
      <p:sp>
        <p:nvSpPr>
          <p:cNvPr id="69" name="Google Shape;6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1e060b9e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51e060b9e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To make predictions using data with a trend and seasonality, we turn to the Holt-Winters Seasonal Method.</a:t>
            </a:r>
            <a:endParaRPr sz="1500">
              <a:solidFill>
                <a:srgbClr val="515151"/>
              </a:solidFill>
              <a:highlight>
                <a:srgbClr val="FFFFFF"/>
              </a:highlight>
              <a:latin typeface="Georgia"/>
              <a:ea typeface="Georgia"/>
              <a:cs typeface="Georgia"/>
              <a:sym typeface="Georgia"/>
            </a:endParaRPr>
          </a:p>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Decomposed data</a:t>
            </a:r>
            <a:endParaRPr sz="1500">
              <a:solidFill>
                <a:srgbClr val="515151"/>
              </a:solidFill>
              <a:highlight>
                <a:srgbClr val="FFFFFF"/>
              </a:highlight>
              <a:latin typeface="Georgia"/>
              <a:ea typeface="Georgia"/>
              <a:cs typeface="Georgia"/>
              <a:sym typeface="Georgia"/>
            </a:endParaRPr>
          </a:p>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Mult model</a:t>
            </a:r>
            <a:endParaRPr sz="1500">
              <a:solidFill>
                <a:srgbClr val="515151"/>
              </a:solidFill>
              <a:highlight>
                <a:srgbClr val="FFFFFF"/>
              </a:highlight>
              <a:latin typeface="Georgia"/>
              <a:ea typeface="Georgia"/>
              <a:cs typeface="Georgia"/>
              <a:sym typeface="Georgia"/>
            </a:endParaRPr>
          </a:p>
        </p:txBody>
      </p:sp>
      <p:sp>
        <p:nvSpPr>
          <p:cNvPr id="233" name="Google Shape;233;g51e060b9e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1ff0c3982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51ff0c3982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51ff0c3982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4bcf480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g54bcf480b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700">
                <a:solidFill>
                  <a:srgbClr val="515151"/>
                </a:solidFill>
                <a:highlight>
                  <a:srgbClr val="FFFFFF"/>
                </a:highlight>
                <a:latin typeface="Georgia"/>
                <a:ea typeface="Georgia"/>
                <a:cs typeface="Georgia"/>
                <a:sym typeface="Georgia"/>
              </a:rPr>
              <a:t>αα</a:t>
            </a:r>
            <a:r>
              <a:rPr lang="zh-CN" sz="1500">
                <a:solidFill>
                  <a:srgbClr val="515151"/>
                </a:solidFill>
                <a:highlight>
                  <a:srgbClr val="FFFFFF"/>
                </a:highlight>
                <a:latin typeface="Georgia"/>
                <a:ea typeface="Georgia"/>
                <a:cs typeface="Georgia"/>
                <a:sym typeface="Georgia"/>
              </a:rPr>
              <a:t>, </a:t>
            </a:r>
            <a:r>
              <a:rPr lang="zh-CN" sz="1700">
                <a:solidFill>
                  <a:srgbClr val="515151"/>
                </a:solidFill>
                <a:highlight>
                  <a:srgbClr val="FFFFFF"/>
                </a:highlight>
                <a:latin typeface="Georgia"/>
                <a:ea typeface="Georgia"/>
                <a:cs typeface="Georgia"/>
                <a:sym typeface="Georgia"/>
              </a:rPr>
              <a:t>ββ</a:t>
            </a:r>
            <a:r>
              <a:rPr lang="zh-CN" sz="1500">
                <a:solidFill>
                  <a:srgbClr val="515151"/>
                </a:solidFill>
                <a:highlight>
                  <a:srgbClr val="FFFFFF"/>
                </a:highlight>
                <a:latin typeface="Georgia"/>
                <a:ea typeface="Georgia"/>
                <a:cs typeface="Georgia"/>
                <a:sym typeface="Georgia"/>
              </a:rPr>
              <a:t>, and </a:t>
            </a:r>
            <a:r>
              <a:rPr lang="zh-CN" sz="1700">
                <a:solidFill>
                  <a:srgbClr val="515151"/>
                </a:solidFill>
                <a:highlight>
                  <a:srgbClr val="FFFFFF"/>
                </a:highlight>
                <a:latin typeface="Georgia"/>
                <a:ea typeface="Georgia"/>
                <a:cs typeface="Georgia"/>
                <a:sym typeface="Georgia"/>
              </a:rPr>
              <a:t>γγ</a:t>
            </a:r>
            <a:r>
              <a:rPr lang="zh-CN" sz="1500">
                <a:solidFill>
                  <a:srgbClr val="515151"/>
                </a:solidFill>
                <a:highlight>
                  <a:srgbClr val="FFFFFF"/>
                </a:highlight>
                <a:latin typeface="Georgia"/>
                <a:ea typeface="Georgia"/>
                <a:cs typeface="Georgia"/>
                <a:sym typeface="Georgia"/>
              </a:rPr>
              <a:t> are the three smoothing parameters to deal with the level pattern, the trend, and the seasonality, respectively. Optimized gamma.</a:t>
            </a:r>
            <a:endParaRPr/>
          </a:p>
        </p:txBody>
      </p:sp>
      <p:sp>
        <p:nvSpPr>
          <p:cNvPr id="260" name="Google Shape;260;g54bcf480b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d1a9cc263_4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4d1a9cc263_4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Then we turn to sARIMA.</a:t>
            </a:r>
            <a:endParaRPr/>
          </a:p>
          <a:p>
            <a:pPr indent="0" lvl="0" marL="0" rtl="0" algn="l">
              <a:spcBef>
                <a:spcPts val="0"/>
              </a:spcBef>
              <a:spcAft>
                <a:spcPts val="0"/>
              </a:spcAft>
              <a:buNone/>
            </a:pPr>
            <a:r>
              <a:rPr lang="zh-CN"/>
              <a:t>The result is not stationary.</a:t>
            </a:r>
            <a:endParaRPr/>
          </a:p>
          <a:p>
            <a:pPr indent="0" lvl="0" marL="0" rtl="0" algn="l">
              <a:spcBef>
                <a:spcPts val="0"/>
              </a:spcBef>
              <a:spcAft>
                <a:spcPts val="0"/>
              </a:spcAft>
              <a:buNone/>
            </a:pPr>
            <a:r>
              <a:rPr lang="zh-CN"/>
              <a:t>We do a regular differencing to handle the trend and that leaves us stationary series.</a:t>
            </a:r>
            <a:endParaRPr/>
          </a:p>
          <a:p>
            <a:pPr indent="0" lvl="0" marL="0" rtl="0" algn="l">
              <a:spcBef>
                <a:spcPts val="0"/>
              </a:spcBef>
              <a:spcAft>
                <a:spcPts val="0"/>
              </a:spcAft>
              <a:buNone/>
            </a:pPr>
            <a:r>
              <a:rPr lang="zh-CN"/>
              <a:t>Fit manual sARIMA (2,1,2) (2,1,0)</a:t>
            </a:r>
            <a:endParaRPr/>
          </a:p>
        </p:txBody>
      </p:sp>
      <p:sp>
        <p:nvSpPr>
          <p:cNvPr id="275" name="Google Shape;275;g4d1a9cc263_4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4d1a9cc263_4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4d1a9cc263_4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700">
                <a:solidFill>
                  <a:srgbClr val="515151"/>
                </a:solidFill>
                <a:highlight>
                  <a:srgbClr val="FFFFFF"/>
                </a:highlight>
                <a:latin typeface="Georgia"/>
                <a:ea typeface="Georgia"/>
                <a:cs typeface="Georgia"/>
                <a:sym typeface="Georgia"/>
              </a:rPr>
              <a:t>αα</a:t>
            </a:r>
            <a:r>
              <a:rPr lang="zh-CN" sz="1500">
                <a:solidFill>
                  <a:srgbClr val="515151"/>
                </a:solidFill>
                <a:highlight>
                  <a:srgbClr val="FFFFFF"/>
                </a:highlight>
                <a:latin typeface="Georgia"/>
                <a:ea typeface="Georgia"/>
                <a:cs typeface="Georgia"/>
                <a:sym typeface="Georgia"/>
              </a:rPr>
              <a:t>, </a:t>
            </a:r>
            <a:r>
              <a:rPr lang="zh-CN" sz="1700">
                <a:solidFill>
                  <a:srgbClr val="515151"/>
                </a:solidFill>
                <a:highlight>
                  <a:srgbClr val="FFFFFF"/>
                </a:highlight>
                <a:latin typeface="Georgia"/>
                <a:ea typeface="Georgia"/>
                <a:cs typeface="Georgia"/>
                <a:sym typeface="Georgia"/>
              </a:rPr>
              <a:t>ββ</a:t>
            </a:r>
            <a:r>
              <a:rPr lang="zh-CN" sz="1500">
                <a:solidFill>
                  <a:srgbClr val="515151"/>
                </a:solidFill>
                <a:highlight>
                  <a:srgbClr val="FFFFFF"/>
                </a:highlight>
                <a:latin typeface="Georgia"/>
                <a:ea typeface="Georgia"/>
                <a:cs typeface="Georgia"/>
                <a:sym typeface="Georgia"/>
              </a:rPr>
              <a:t>, and </a:t>
            </a:r>
            <a:r>
              <a:rPr lang="zh-CN" sz="1700">
                <a:solidFill>
                  <a:srgbClr val="515151"/>
                </a:solidFill>
                <a:highlight>
                  <a:srgbClr val="FFFFFF"/>
                </a:highlight>
                <a:latin typeface="Georgia"/>
                <a:ea typeface="Georgia"/>
                <a:cs typeface="Georgia"/>
                <a:sym typeface="Georgia"/>
              </a:rPr>
              <a:t>γγ</a:t>
            </a:r>
            <a:r>
              <a:rPr lang="zh-CN" sz="1500">
                <a:solidFill>
                  <a:srgbClr val="515151"/>
                </a:solidFill>
                <a:highlight>
                  <a:srgbClr val="FFFFFF"/>
                </a:highlight>
                <a:latin typeface="Georgia"/>
                <a:ea typeface="Georgia"/>
                <a:cs typeface="Georgia"/>
                <a:sym typeface="Georgia"/>
              </a:rPr>
              <a:t> are the three smoothing parameters to deal with the level pattern, the trend, and the seasonality, respectively. </a:t>
            </a:r>
            <a:endParaRPr/>
          </a:p>
        </p:txBody>
      </p:sp>
      <p:sp>
        <p:nvSpPr>
          <p:cNvPr id="290" name="Google Shape;290;g4d1a9cc263_4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287781d4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g5287781d4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5287781d4e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287781d4e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5287781d4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5287781d4e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				</a:t>
            </a:r>
            <a:endParaRPr/>
          </a:p>
        </p:txBody>
      </p:sp>
      <p:sp>
        <p:nvSpPr>
          <p:cNvPr id="344" name="Google Shape;34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zh-CN" sz="1100">
                <a:solidFill>
                  <a:srgbClr val="6A6A6A"/>
                </a:solidFill>
                <a:highlight>
                  <a:srgbClr val="FFFFFF"/>
                </a:highlight>
                <a:latin typeface="Roboto"/>
                <a:ea typeface="Roboto"/>
                <a:cs typeface="Roboto"/>
                <a:sym typeface="Roboto"/>
              </a:rPr>
              <a:t>Wikipedia</a:t>
            </a:r>
            <a:r>
              <a:rPr lang="zh-CN" sz="1100">
                <a:solidFill>
                  <a:srgbClr val="545454"/>
                </a:solidFill>
                <a:highlight>
                  <a:srgbClr val="FFFFFF"/>
                </a:highlight>
                <a:latin typeface="Roboto"/>
                <a:ea typeface="Roboto"/>
                <a:cs typeface="Roboto"/>
                <a:sym typeface="Roboto"/>
              </a:rPr>
              <a:t> is a free encyclopedia, written collaboratively by the people who use it. </a:t>
            </a:r>
            <a:endParaRPr sz="1100">
              <a:solidFill>
                <a:srgbClr val="545454"/>
              </a:solidFill>
              <a:highlight>
                <a:srgbClr val="FFFFFF"/>
              </a:highlight>
              <a:latin typeface="Roboto"/>
              <a:ea typeface="Roboto"/>
              <a:cs typeface="Roboto"/>
              <a:sym typeface="Roboto"/>
            </a:endParaRPr>
          </a:p>
          <a:p>
            <a:pPr indent="0" lvl="0" marL="0" rtl="0" algn="l">
              <a:spcBef>
                <a:spcPts val="0"/>
              </a:spcBef>
              <a:spcAft>
                <a:spcPts val="0"/>
              </a:spcAft>
              <a:buNone/>
            </a:pPr>
            <a:r>
              <a:rPr lang="zh-CN" sz="1100">
                <a:solidFill>
                  <a:srgbClr val="545454"/>
                </a:solidFill>
                <a:highlight>
                  <a:srgbClr val="FFFFFF"/>
                </a:highlight>
                <a:latin typeface="Roboto"/>
                <a:ea typeface="Roboto"/>
                <a:cs typeface="Roboto"/>
                <a:sym typeface="Roboto"/>
              </a:rPr>
              <a:t>Business objective - advertising budget dollars.</a:t>
            </a:r>
            <a:endParaRPr sz="1100">
              <a:solidFill>
                <a:srgbClr val="545454"/>
              </a:solidFill>
              <a:highlight>
                <a:srgbClr val="FFFFFF"/>
              </a:highlight>
              <a:latin typeface="Roboto"/>
              <a:ea typeface="Roboto"/>
              <a:cs typeface="Roboto"/>
              <a:sym typeface="Roboto"/>
            </a:endParaRPr>
          </a:p>
        </p:txBody>
      </p:sp>
      <p:sp>
        <p:nvSpPr>
          <p:cNvPr id="121" name="Google Shape;1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050">
                <a:highlight>
                  <a:srgbClr val="FFFFFF"/>
                </a:highlight>
                <a:latin typeface="Arial"/>
                <a:ea typeface="Arial"/>
                <a:cs typeface="Arial"/>
                <a:sym typeface="Arial"/>
              </a:rPr>
              <a:t> Each of these time series represent a number of daily views of a different Wikipedia article, starting from July, 1st, 2015 up until December 31st, 2016. </a:t>
            </a:r>
            <a:endParaRPr sz="1050">
              <a:highlight>
                <a:srgbClr val="FFFFFF"/>
              </a:highlight>
              <a:latin typeface="Arial"/>
              <a:ea typeface="Arial"/>
              <a:cs typeface="Arial"/>
              <a:sym typeface="Arial"/>
            </a:endParaRPr>
          </a:p>
          <a:p>
            <a:pPr indent="0" lvl="0" marL="0" rtl="0" algn="l">
              <a:spcBef>
                <a:spcPts val="0"/>
              </a:spcBef>
              <a:spcAft>
                <a:spcPts val="0"/>
              </a:spcAft>
              <a:buNone/>
            </a:pPr>
            <a:r>
              <a:t/>
            </a:r>
            <a:endParaRPr sz="1050">
              <a:highlight>
                <a:srgbClr val="FFFFFF"/>
              </a:highlight>
              <a:latin typeface="Arial"/>
              <a:ea typeface="Arial"/>
              <a:cs typeface="Arial"/>
              <a:sym typeface="Arial"/>
            </a:endParaRPr>
          </a:p>
          <a:p>
            <a:pPr indent="0" lvl="0" marL="0" rtl="0" algn="l">
              <a:spcBef>
                <a:spcPts val="0"/>
              </a:spcBef>
              <a:spcAft>
                <a:spcPts val="0"/>
              </a:spcAft>
              <a:buNone/>
            </a:pPr>
            <a:r>
              <a:rPr lang="zh-CN"/>
              <a:t>The data </a:t>
            </a:r>
            <a:r>
              <a:rPr lang="zh-CN"/>
              <a:t>contains  145k time series  in two separate files:</a:t>
            </a:r>
            <a:endParaRPr/>
          </a:p>
          <a:p>
            <a:pPr indent="0" lvl="0" marL="0" rtl="0" algn="l">
              <a:spcBef>
                <a:spcPts val="0"/>
              </a:spcBef>
              <a:spcAft>
                <a:spcPts val="0"/>
              </a:spcAft>
              <a:buNone/>
            </a:pPr>
            <a:r>
              <a:rPr lang="zh-CN"/>
              <a:t> *train_1.csv* holds the traffic data, where each column is a date and each row is an article, </a:t>
            </a:r>
            <a:endParaRPr/>
          </a:p>
          <a:p>
            <a:pPr indent="0" lvl="0" marL="0" rtl="0" algn="l">
              <a:spcBef>
                <a:spcPts val="0"/>
              </a:spcBef>
              <a:spcAft>
                <a:spcPts val="0"/>
              </a:spcAft>
              <a:buNone/>
            </a:pPr>
            <a:r>
              <a:rPr lang="zh-CN"/>
              <a:t> *key_1.csv* contains a mapping between page names and a unique ID column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sz="1050">
                <a:highlight>
                  <a:srgbClr val="FFFFFF"/>
                </a:highlight>
                <a:latin typeface="Arial"/>
                <a:ea typeface="Arial"/>
                <a:cs typeface="Arial"/>
                <a:sym typeface="Arial"/>
              </a:rPr>
              <a:t>Each page name contains the Wikipedia project (e.g. en.wikipedia.org), type of access (e.g. desktop) and type of agent (e.g. spider). which means that each article name has the format: 'name_project_access_agent' (e.g. 'AKB48_zh.wikipedia.org_all-access_spider').</a:t>
            </a:r>
            <a:endParaRPr/>
          </a:p>
        </p:txBody>
      </p:sp>
      <p:sp>
        <p:nvSpPr>
          <p:cNvPr id="140" name="Google Shape;14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Preprocessing before initial data analysis (Extra)</a:t>
            </a:r>
            <a:endParaRPr/>
          </a:p>
          <a:p>
            <a:pPr indent="0" lvl="0" marL="0" rtl="0" algn="l">
              <a:spcBef>
                <a:spcPts val="0"/>
              </a:spcBef>
              <a:spcAft>
                <a:spcPts val="0"/>
              </a:spcAft>
              <a:buNone/>
            </a:pPr>
            <a:r>
              <a:rPr lang="zh-CN"/>
              <a:t>-Visualize timeseries and extract meta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Data analysis</a:t>
            </a:r>
            <a:endParaRPr/>
          </a:p>
          <a:p>
            <a:pPr indent="0" lvl="0" marL="0" rtl="0" algn="l">
              <a:spcBef>
                <a:spcPts val="0"/>
              </a:spcBef>
              <a:spcAft>
                <a:spcPts val="0"/>
              </a:spcAft>
              <a:buNone/>
            </a:pPr>
            <a:r>
              <a:rPr lang="zh-CN"/>
              <a:t>Count - </a:t>
            </a:r>
            <a:r>
              <a:rPr lang="zh-CN"/>
              <a:t>*wikipedia* data includes 7 languages: German, English, Spanish, French, Japanese, Russian, and Chinese. Highest english.</a:t>
            </a:r>
            <a:endParaRPr/>
          </a:p>
          <a:p>
            <a:pPr indent="0" lvl="0" marL="0" rtl="0" algn="l">
              <a:spcBef>
                <a:spcPts val="0"/>
              </a:spcBef>
              <a:spcAft>
                <a:spcPts val="0"/>
              </a:spcAft>
              <a:buNone/>
            </a:pPr>
            <a:r>
              <a:rPr lang="zh-CN"/>
              <a:t>( All of those are more frequent than the *mediawiki* and *wikimedia* pages)</a:t>
            </a:r>
            <a:endParaRPr/>
          </a:p>
          <a:p>
            <a:pPr indent="0" lvl="0" marL="0" rtl="0" algn="l">
              <a:spcBef>
                <a:spcPts val="0"/>
              </a:spcBef>
              <a:spcAft>
                <a:spcPts val="0"/>
              </a:spcAft>
              <a:buNone/>
            </a:pPr>
            <a:r>
              <a:rPr lang="zh-CN"/>
              <a:t>Access - Mobile sites are slightly more frequent than desktop ones.</a:t>
            </a:r>
            <a:endParaRPr/>
          </a:p>
        </p:txBody>
      </p:sp>
      <p:sp>
        <p:nvSpPr>
          <p:cNvPr id="150" name="Google Shape;15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cd1a31110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4cd1a31110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Parameters visualized - mean, standard deviation, amplitude, and a the slope of a naive linear fit</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Distribution of views in various languages:</a:t>
            </a:r>
            <a:endParaRPr/>
          </a:p>
          <a:p>
            <a:pPr indent="-317500" lvl="0" marL="457200" rtl="0" algn="l">
              <a:spcBef>
                <a:spcPts val="0"/>
              </a:spcBef>
              <a:spcAft>
                <a:spcPts val="0"/>
              </a:spcAft>
              <a:buSzPts val="1400"/>
              <a:buAutoNum type="arabicPeriod"/>
            </a:pPr>
            <a:r>
              <a:rPr lang="zh-CN"/>
              <a:t>Less variation in Chinese pages (corresponds to zh in pink). High variation in English (mustard)/German pages. </a:t>
            </a:r>
            <a:endParaRPr/>
          </a:p>
          <a:p>
            <a:pPr indent="-317500" lvl="0" marL="457200" rtl="0" algn="l">
              <a:spcBef>
                <a:spcPts val="0"/>
              </a:spcBef>
              <a:spcAft>
                <a:spcPts val="0"/>
              </a:spcAft>
              <a:buSzPts val="1400"/>
              <a:buAutoNum type="arabicPeriod"/>
            </a:pPr>
            <a:r>
              <a:rPr lang="zh-CN"/>
              <a:t>The linear relationship between views and time Or Trend is overall non-existent..</a:t>
            </a:r>
            <a:endParaRPr/>
          </a:p>
          <a:p>
            <a:pPr indent="-317500" lvl="0" marL="457200" rtl="0" algn="l">
              <a:spcBef>
                <a:spcPts val="0"/>
              </a:spcBef>
              <a:spcAft>
                <a:spcPts val="0"/>
              </a:spcAft>
              <a:buSzPts val="1400"/>
              <a:buAutoNum type="arabicPeriod"/>
            </a:pPr>
            <a:r>
              <a:rPr lang="zh-CN"/>
              <a:t>Two peaks in views - One around 10 and then about 300 views or so.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 The distribution of average views is clearly bimodal, with peaks around 10 and 200-300 views. Something similar is true for the number of maximum views, although here the first peak (around 200) is curiuosly narrow. The second peak is centred above 10,000.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 The distribution of standard deviations (divided by the mean) is skewed toward higher values with larger numbers of spikes or stronger variability trends. Those will be the observations that are more challenging to forecast.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3" name="Google Shape;163;g4cd1a31110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cd1a3111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g4cd1a31110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Time </a:t>
            </a:r>
            <a:r>
              <a:rPr lang="zh-CN"/>
              <a:t>plots of a specific article for all the available languages.</a:t>
            </a:r>
            <a:endParaRPr/>
          </a:p>
          <a:p>
            <a:pPr indent="-317500" lvl="0" marL="457200" rtl="0" algn="l">
              <a:spcBef>
                <a:spcPts val="0"/>
              </a:spcBef>
              <a:spcAft>
                <a:spcPts val="0"/>
              </a:spcAft>
              <a:buSzPts val="1400"/>
              <a:buAutoNum type="arabicPeriod"/>
            </a:pPr>
            <a:r>
              <a:rPr lang="zh-CN"/>
              <a:t>This one is “One Direction”. We explored some of the “Boy Bands” pages..</a:t>
            </a:r>
            <a:endParaRPr/>
          </a:p>
          <a:p>
            <a:pPr indent="-317500" lvl="0" marL="457200" rtl="0" algn="l">
              <a:spcBef>
                <a:spcPts val="0"/>
              </a:spcBef>
              <a:spcAft>
                <a:spcPts val="0"/>
              </a:spcAft>
              <a:buSzPts val="1400"/>
              <a:buAutoNum type="arabicPeriod"/>
            </a:pPr>
            <a:r>
              <a:rPr lang="zh-CN"/>
              <a:t>As we zoomed in, we see weekly seasonal pattern. troughs in weekend and peaks in mid-week.</a:t>
            </a:r>
            <a:endParaRPr/>
          </a:p>
          <a:p>
            <a:pPr indent="0" lvl="0" marL="0" rtl="0" algn="l">
              <a:spcBef>
                <a:spcPts val="0"/>
              </a:spcBef>
              <a:spcAft>
                <a:spcPts val="0"/>
              </a:spcAft>
              <a:buNone/>
            </a:pPr>
            <a:r>
              <a:t/>
            </a:r>
            <a:endParaRPr/>
          </a:p>
        </p:txBody>
      </p:sp>
      <p:sp>
        <p:nvSpPr>
          <p:cNvPr id="175" name="Google Shape;175;g4cd1a31110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258326ea3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g5258326ea3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Here is a brief flow of things for the project : </a:t>
            </a:r>
            <a:endParaRPr/>
          </a:p>
          <a:p>
            <a:pPr indent="0" lvl="0" marL="0" rtl="0" algn="l">
              <a:spcBef>
                <a:spcPts val="0"/>
              </a:spcBef>
              <a:spcAft>
                <a:spcPts val="0"/>
              </a:spcAft>
              <a:buNone/>
            </a:pPr>
            <a:r>
              <a:rPr lang="zh-CN"/>
              <a:t>Data: One Direction wiki page daily views</a:t>
            </a:r>
            <a:endParaRPr/>
          </a:p>
          <a:p>
            <a:pPr indent="0" lvl="0" marL="0" rtl="0" algn="l">
              <a:spcBef>
                <a:spcPts val="0"/>
              </a:spcBef>
              <a:spcAft>
                <a:spcPts val="0"/>
              </a:spcAft>
              <a:buNone/>
            </a:pPr>
            <a:r>
              <a:rPr lang="zh-CN"/>
              <a:t>Our Goal 1 -&gt; 4 models</a:t>
            </a:r>
            <a:endParaRPr/>
          </a:p>
          <a:p>
            <a:pPr indent="0" lvl="0" marL="0" rtl="0" algn="l">
              <a:spcBef>
                <a:spcPts val="0"/>
              </a:spcBef>
              <a:spcAft>
                <a:spcPts val="0"/>
              </a:spcAft>
              <a:buNone/>
            </a:pPr>
            <a:r>
              <a:rPr lang="zh-CN"/>
              <a:t>Our Goal 2 -&gt; google trend + 2 models</a:t>
            </a:r>
            <a:endParaRPr/>
          </a:p>
          <a:p>
            <a:pPr indent="0" lvl="0" marL="0" rtl="0" algn="l">
              <a:spcBef>
                <a:spcPts val="0"/>
              </a:spcBef>
              <a:spcAft>
                <a:spcPts val="0"/>
              </a:spcAft>
              <a:buClr>
                <a:schemeClr val="dk1"/>
              </a:buClr>
              <a:buFont typeface="Arial"/>
              <a:buNone/>
            </a:pPr>
            <a:r>
              <a:rPr b="1" lang="zh-CN"/>
              <a:t>Metric:</a:t>
            </a:r>
            <a:r>
              <a:rPr lang="zh-CN"/>
              <a:t> </a:t>
            </a:r>
            <a:r>
              <a:rPr lang="zh-CN"/>
              <a:t>train/test validation, RMSE, MAE````</a:t>
            </a:r>
            <a:endParaRPr/>
          </a:p>
        </p:txBody>
      </p:sp>
      <p:sp>
        <p:nvSpPr>
          <p:cNvPr id="195" name="Google Shape;195;g5258326ea3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2461f3085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52461f3085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Exponential smoothing - weighted averages on previous observations.</a:t>
            </a:r>
            <a:endParaRPr sz="1500">
              <a:solidFill>
                <a:srgbClr val="515151"/>
              </a:solidFill>
              <a:highlight>
                <a:srgbClr val="FFFFFF"/>
              </a:highlight>
              <a:latin typeface="Georgia"/>
              <a:ea typeface="Georgia"/>
              <a:cs typeface="Georgia"/>
              <a:sym typeface="Georgia"/>
            </a:endParaRPr>
          </a:p>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Optimized Alpha</a:t>
            </a:r>
            <a:endParaRPr sz="1500">
              <a:solidFill>
                <a:srgbClr val="515151"/>
              </a:solidFill>
              <a:highlight>
                <a:srgbClr val="FFFFFF"/>
              </a:highlight>
              <a:latin typeface="Georgia"/>
              <a:ea typeface="Georgia"/>
              <a:cs typeface="Georgia"/>
              <a:sym typeface="Georgia"/>
            </a:endParaRPr>
          </a:p>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Raw data, Differenced data, accuracy</a:t>
            </a:r>
            <a:endParaRPr sz="1500">
              <a:solidFill>
                <a:srgbClr val="515151"/>
              </a:solidFill>
              <a:highlight>
                <a:srgbClr val="FFFFFF"/>
              </a:highlight>
              <a:latin typeface="Georgia"/>
              <a:ea typeface="Georgia"/>
              <a:cs typeface="Georgia"/>
              <a:sym typeface="Georgia"/>
            </a:endParaRPr>
          </a:p>
          <a:p>
            <a:pPr indent="0" lvl="0" marL="0" rtl="0" algn="l">
              <a:spcBef>
                <a:spcPts val="0"/>
              </a:spcBef>
              <a:spcAft>
                <a:spcPts val="0"/>
              </a:spcAft>
              <a:buNone/>
            </a:pPr>
            <a:r>
              <a:rPr lang="zh-CN" sz="1500">
                <a:solidFill>
                  <a:srgbClr val="515151"/>
                </a:solidFill>
                <a:highlight>
                  <a:srgbClr val="FFFFFF"/>
                </a:highlight>
                <a:latin typeface="Georgia"/>
                <a:ea typeface="Georgia"/>
                <a:cs typeface="Georgia"/>
                <a:sym typeface="Georgia"/>
              </a:rPr>
              <a:t>allows for weighted averages where greater weight can be placed on recent observations and lesser weight on older observations. </a:t>
            </a:r>
            <a:endParaRPr sz="1500">
              <a:solidFill>
                <a:srgbClr val="515151"/>
              </a:solidFill>
              <a:highlight>
                <a:srgbClr val="FFFFFF"/>
              </a:highlight>
              <a:latin typeface="Georgia"/>
              <a:ea typeface="Georgia"/>
              <a:cs typeface="Georgia"/>
              <a:sym typeface="Georgia"/>
            </a:endParaRPr>
          </a:p>
          <a:p>
            <a:pPr indent="-323850" lvl="0" marL="457200" rtl="0" algn="l">
              <a:spcBef>
                <a:spcPts val="0"/>
              </a:spcBef>
              <a:spcAft>
                <a:spcPts val="0"/>
              </a:spcAft>
              <a:buClr>
                <a:srgbClr val="515151"/>
              </a:buClr>
              <a:buSzPts val="1500"/>
              <a:buFont typeface="Georgia"/>
              <a:buAutoNum type="arabicPeriod"/>
            </a:pPr>
            <a:r>
              <a:rPr lang="zh-CN" sz="1500">
                <a:solidFill>
                  <a:srgbClr val="515151"/>
                </a:solidFill>
                <a:highlight>
                  <a:srgbClr val="FFFFFF"/>
                </a:highlight>
                <a:latin typeface="Georgia"/>
                <a:ea typeface="Georgia"/>
                <a:cs typeface="Georgia"/>
                <a:sym typeface="Georgia"/>
              </a:rPr>
              <a:t>We fit Exp smoothing with raw data - That didn’t provide very accurate forecasts.</a:t>
            </a:r>
            <a:endParaRPr sz="1500">
              <a:solidFill>
                <a:srgbClr val="515151"/>
              </a:solidFill>
              <a:highlight>
                <a:srgbClr val="FFFFFF"/>
              </a:highlight>
              <a:latin typeface="Georgia"/>
              <a:ea typeface="Georgia"/>
              <a:cs typeface="Georgia"/>
              <a:sym typeface="Georgia"/>
            </a:endParaRPr>
          </a:p>
          <a:p>
            <a:pPr indent="-323850" lvl="0" marL="457200" rtl="0" algn="l">
              <a:spcBef>
                <a:spcPts val="0"/>
              </a:spcBef>
              <a:spcAft>
                <a:spcPts val="0"/>
              </a:spcAft>
              <a:buClr>
                <a:srgbClr val="515151"/>
              </a:buClr>
              <a:buSzPts val="1500"/>
              <a:buFont typeface="Georgia"/>
              <a:buAutoNum type="arabicPeriod"/>
            </a:pPr>
            <a:r>
              <a:rPr lang="zh-CN" sz="1500">
                <a:solidFill>
                  <a:srgbClr val="515151"/>
                </a:solidFill>
                <a:highlight>
                  <a:srgbClr val="FFFFFF"/>
                </a:highlight>
                <a:latin typeface="Georgia"/>
                <a:ea typeface="Georgia"/>
                <a:cs typeface="Georgia"/>
                <a:sym typeface="Georgia"/>
              </a:rPr>
              <a:t>Then we did a differencing on the data .</a:t>
            </a:r>
            <a:endParaRPr sz="1500">
              <a:solidFill>
                <a:srgbClr val="515151"/>
              </a:solidFill>
              <a:highlight>
                <a:srgbClr val="FFFFFF"/>
              </a:highlight>
              <a:latin typeface="Georgia"/>
              <a:ea typeface="Georgia"/>
              <a:cs typeface="Georgia"/>
              <a:sym typeface="Georgia"/>
            </a:endParaRPr>
          </a:p>
          <a:p>
            <a:pPr indent="-323850" lvl="0" marL="457200" rtl="0" algn="l">
              <a:spcBef>
                <a:spcPts val="0"/>
              </a:spcBef>
              <a:spcAft>
                <a:spcPts val="0"/>
              </a:spcAft>
              <a:buClr>
                <a:srgbClr val="515151"/>
              </a:buClr>
              <a:buSzPts val="1500"/>
              <a:buFont typeface="Georgia"/>
              <a:buAutoNum type="arabicPeriod"/>
            </a:pPr>
            <a:r>
              <a:rPr lang="zh-CN" sz="1500">
                <a:solidFill>
                  <a:srgbClr val="515151"/>
                </a:solidFill>
                <a:highlight>
                  <a:srgbClr val="FFFFFF"/>
                </a:highlight>
                <a:latin typeface="Georgia"/>
                <a:ea typeface="Georgia"/>
                <a:cs typeface="Georgia"/>
                <a:sym typeface="Georgia"/>
              </a:rPr>
              <a:t>We looked for optimal alpha.</a:t>
            </a:r>
            <a:endParaRPr sz="1500">
              <a:solidFill>
                <a:srgbClr val="515151"/>
              </a:solidFill>
              <a:highlight>
                <a:srgbClr val="FFFFFF"/>
              </a:highlight>
              <a:latin typeface="Georgia"/>
              <a:ea typeface="Georgia"/>
              <a:cs typeface="Georgia"/>
              <a:sym typeface="Georgia"/>
            </a:endParaRPr>
          </a:p>
          <a:p>
            <a:pPr indent="-323850" lvl="0" marL="457200" rtl="0" algn="l">
              <a:spcBef>
                <a:spcPts val="0"/>
              </a:spcBef>
              <a:spcAft>
                <a:spcPts val="0"/>
              </a:spcAft>
              <a:buClr>
                <a:srgbClr val="515151"/>
              </a:buClr>
              <a:buSzPts val="1500"/>
              <a:buFont typeface="Georgia"/>
              <a:buAutoNum type="arabicPeriod"/>
            </a:pPr>
            <a:r>
              <a:rPr lang="zh-CN" sz="1500">
                <a:solidFill>
                  <a:srgbClr val="515151"/>
                </a:solidFill>
                <a:highlight>
                  <a:srgbClr val="FFFFFF"/>
                </a:highlight>
                <a:latin typeface="Georgia"/>
                <a:ea typeface="Georgia"/>
                <a:cs typeface="Georgia"/>
                <a:sym typeface="Georgia"/>
              </a:rPr>
              <a:t>Resulting forecats were much better.</a:t>
            </a:r>
            <a:endParaRPr sz="1500">
              <a:solidFill>
                <a:srgbClr val="515151"/>
              </a:solidFill>
              <a:highlight>
                <a:srgbClr val="FFFFFF"/>
              </a:highlight>
              <a:latin typeface="Georgia"/>
              <a:ea typeface="Georgia"/>
              <a:cs typeface="Georgia"/>
              <a:sym typeface="Georgia"/>
            </a:endParaRPr>
          </a:p>
        </p:txBody>
      </p:sp>
      <p:sp>
        <p:nvSpPr>
          <p:cNvPr id="220" name="Google Shape;220;g52461f3085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60" name="Shape 60"/>
        <p:cNvGrpSpPr/>
        <p:nvPr/>
      </p:nvGrpSpPr>
      <p:grpSpPr>
        <a:xfrm>
          <a:off x="0" y="0"/>
          <a:ext cx="0" cy="0"/>
          <a:chOff x="0" y="0"/>
          <a:chExt cx="0" cy="0"/>
        </a:xfrm>
      </p:grpSpPr>
      <p:sp>
        <p:nvSpPr>
          <p:cNvPr id="61" name="Google Shape;61;p1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p:cSld name="标题幻灯片">
    <p:spTree>
      <p:nvGrpSpPr>
        <p:cNvPr id="19" name="Shape 19"/>
        <p:cNvGrpSpPr/>
        <p:nvPr/>
      </p:nvGrpSpPr>
      <p:grpSpPr>
        <a:xfrm>
          <a:off x="0" y="0"/>
          <a:ext cx="0" cy="0"/>
          <a:chOff x="0" y="0"/>
          <a:chExt cx="0" cy="0"/>
        </a:xfrm>
      </p:grpSpPr>
      <p:pic>
        <p:nvPicPr>
          <p:cNvPr id="20" name="Google Shape;20;p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p:cSld name="节标题">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p:cSld name="两栏内容">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25" name="Google Shape;25;p5"/>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26" name="Shape 26"/>
        <p:cNvGrpSpPr/>
        <p:nvPr/>
      </p:nvGrpSpPr>
      <p:grpSpPr>
        <a:xfrm>
          <a:off x="0" y="0"/>
          <a:ext cx="0" cy="0"/>
          <a:chOff x="0" y="0"/>
          <a:chExt cx="0" cy="0"/>
        </a:xfrm>
      </p:grpSpPr>
      <p:sp>
        <p:nvSpPr>
          <p:cNvPr id="27" name="Google Shape;2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9" name="Google Shape;2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 name="Google Shape;3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40" name="Shape 40"/>
        <p:cNvGrpSpPr/>
        <p:nvPr/>
      </p:nvGrpSpPr>
      <p:grpSpPr>
        <a:xfrm>
          <a:off x="0" y="0"/>
          <a:ext cx="0" cy="0"/>
          <a:chOff x="0" y="0"/>
          <a:chExt cx="0" cy="0"/>
        </a:xfrm>
      </p:grpSpPr>
      <p:sp>
        <p:nvSpPr>
          <p:cNvPr id="41" name="Google Shape;41;p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43" name="Google Shape;43;p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47" name="Shape 47"/>
        <p:cNvGrpSpPr/>
        <p:nvPr/>
      </p:nvGrpSpPr>
      <p:grpSpPr>
        <a:xfrm>
          <a:off x="0" y="0"/>
          <a:ext cx="0" cy="0"/>
          <a:chOff x="0" y="0"/>
          <a:chExt cx="0" cy="0"/>
        </a:xfrm>
      </p:grpSpPr>
      <p:sp>
        <p:nvSpPr>
          <p:cNvPr id="48" name="Google Shape;48;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50" name="Google Shape;50;p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1" name="Google Shape;51;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54" name="Shape 54"/>
        <p:cNvGrpSpPr/>
        <p:nvPr/>
      </p:nvGrpSpPr>
      <p:grpSpPr>
        <a:xfrm>
          <a:off x="0" y="0"/>
          <a:ext cx="0" cy="0"/>
          <a:chOff x="0" y="0"/>
          <a:chExt cx="0" cy="0"/>
        </a:xfrm>
      </p:grpSpPr>
      <p:sp>
        <p:nvSpPr>
          <p:cNvPr id="55" name="Google Shape;5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www.keywordspy.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Search_engine_optimization" TargetMode="External"/><Relationship Id="rId4" Type="http://schemas.openxmlformats.org/officeDocument/2006/relationships/hyperlink" Target="https://en.wikipedia.org/wiki/Search_engine_optimiz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30.png"/><Relationship Id="rId6" Type="http://schemas.openxmlformats.org/officeDocument/2006/relationships/image" Target="../media/image13.png"/><Relationship Id="rId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2"/>
          <p:cNvPicPr preferRelativeResize="0"/>
          <p:nvPr/>
        </p:nvPicPr>
        <p:blipFill rotWithShape="1">
          <a:blip r:embed="rId3">
            <a:alphaModFix/>
          </a:blip>
          <a:srcRect b="0" l="0" r="0" t="0"/>
          <a:stretch/>
        </p:blipFill>
        <p:spPr>
          <a:xfrm>
            <a:off x="0" y="0"/>
            <a:ext cx="12192000" cy="6858001"/>
          </a:xfrm>
          <a:prstGeom prst="rect">
            <a:avLst/>
          </a:prstGeom>
          <a:noFill/>
          <a:ln>
            <a:noFill/>
          </a:ln>
        </p:spPr>
      </p:pic>
      <p:sp>
        <p:nvSpPr>
          <p:cNvPr id="72" name="Google Shape;72;p12"/>
          <p:cNvSpPr txBox="1"/>
          <p:nvPr/>
        </p:nvSpPr>
        <p:spPr>
          <a:xfrm>
            <a:off x="2173750" y="1121725"/>
            <a:ext cx="6819600" cy="836700"/>
          </a:xfrm>
          <a:prstGeom prst="rect">
            <a:avLst/>
          </a:prstGeom>
          <a:noFill/>
          <a:ln>
            <a:noFill/>
          </a:ln>
        </p:spPr>
        <p:txBody>
          <a:bodyPr anchorCtr="0" anchor="t" bIns="45700" lIns="91425" spcFirstLastPara="1" rIns="91425" wrap="square" tIns="45700">
            <a:noAutofit/>
          </a:bodyPr>
          <a:lstStyle/>
          <a:p>
            <a:pPr indent="0" lvl="0" marL="914400" marR="0" rtl="0" algn="l">
              <a:spcBef>
                <a:spcPts val="0"/>
              </a:spcBef>
              <a:spcAft>
                <a:spcPts val="0"/>
              </a:spcAft>
              <a:buNone/>
            </a:pPr>
            <a:r>
              <a:rPr b="1" lang="zh-CN" sz="3600">
                <a:solidFill>
                  <a:srgbClr val="F6F9FC"/>
                </a:solidFill>
                <a:latin typeface="Garamond"/>
                <a:ea typeface="Garamond"/>
                <a:cs typeface="Garamond"/>
                <a:sym typeface="Garamond"/>
              </a:rPr>
              <a:t>  </a:t>
            </a:r>
            <a:r>
              <a:rPr lang="zh-CN" sz="3600">
                <a:solidFill>
                  <a:srgbClr val="F6F9FC"/>
                </a:solidFill>
                <a:latin typeface="Garamond"/>
                <a:ea typeface="Garamond"/>
                <a:cs typeface="Garamond"/>
                <a:sym typeface="Garamond"/>
              </a:rPr>
              <a:t>Time Series Forecasting</a:t>
            </a:r>
            <a:endParaRPr sz="3600">
              <a:latin typeface="Garamond"/>
              <a:ea typeface="Garamond"/>
              <a:cs typeface="Garamond"/>
              <a:sym typeface="Garamond"/>
            </a:endParaRPr>
          </a:p>
        </p:txBody>
      </p:sp>
      <p:sp>
        <p:nvSpPr>
          <p:cNvPr id="73" name="Google Shape;73;p12"/>
          <p:cNvSpPr txBox="1"/>
          <p:nvPr/>
        </p:nvSpPr>
        <p:spPr>
          <a:xfrm>
            <a:off x="1700525" y="139200"/>
            <a:ext cx="9291600" cy="1182900"/>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b="1" lang="zh-CN" sz="6000">
                <a:solidFill>
                  <a:srgbClr val="F6F9FC"/>
                </a:solidFill>
                <a:latin typeface="Garamond"/>
                <a:ea typeface="Garamond"/>
                <a:cs typeface="Garamond"/>
                <a:sym typeface="Garamond"/>
              </a:rPr>
              <a:t>W</a:t>
            </a:r>
            <a:r>
              <a:rPr b="1" lang="zh-CN" sz="3600">
                <a:solidFill>
                  <a:srgbClr val="F6F9FC"/>
                </a:solidFill>
                <a:latin typeface="Garamond"/>
                <a:ea typeface="Garamond"/>
                <a:cs typeface="Garamond"/>
                <a:sym typeface="Garamond"/>
              </a:rPr>
              <a:t>IKIPEDI</a:t>
            </a:r>
            <a:r>
              <a:rPr b="1" lang="zh-CN" sz="6000">
                <a:solidFill>
                  <a:srgbClr val="F6F9FC"/>
                </a:solidFill>
                <a:latin typeface="Garamond"/>
                <a:ea typeface="Garamond"/>
                <a:cs typeface="Garamond"/>
                <a:sym typeface="Garamond"/>
              </a:rPr>
              <a:t>A</a:t>
            </a:r>
            <a:r>
              <a:rPr b="1" lang="zh-CN" sz="6000">
                <a:solidFill>
                  <a:srgbClr val="F6F9FC"/>
                </a:solidFill>
                <a:latin typeface="Merriweather"/>
                <a:ea typeface="Merriweather"/>
                <a:cs typeface="Merriweather"/>
                <a:sym typeface="Merriweather"/>
              </a:rPr>
              <a:t> </a:t>
            </a:r>
            <a:r>
              <a:rPr b="1" lang="zh-CN" sz="4800">
                <a:solidFill>
                  <a:srgbClr val="F6F9FC"/>
                </a:solidFill>
                <a:latin typeface="Garamond"/>
                <a:ea typeface="Garamond"/>
                <a:cs typeface="Garamond"/>
                <a:sym typeface="Garamond"/>
              </a:rPr>
              <a:t>Web Traffic</a:t>
            </a:r>
            <a:endParaRPr sz="4800">
              <a:latin typeface="Garamond"/>
              <a:ea typeface="Garamond"/>
              <a:cs typeface="Garamond"/>
              <a:sym typeface="Garamond"/>
            </a:endParaRPr>
          </a:p>
        </p:txBody>
      </p:sp>
      <p:sp>
        <p:nvSpPr>
          <p:cNvPr id="74" name="Google Shape;74;p12"/>
          <p:cNvSpPr txBox="1"/>
          <p:nvPr/>
        </p:nvSpPr>
        <p:spPr>
          <a:xfrm>
            <a:off x="9250025" y="3828450"/>
            <a:ext cx="3774300" cy="17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zh-CN" sz="3000">
                <a:solidFill>
                  <a:schemeClr val="lt1"/>
                </a:solidFill>
                <a:latin typeface="Garamond"/>
                <a:ea typeface="Garamond"/>
                <a:cs typeface="Garamond"/>
                <a:sym typeface="Garamond"/>
              </a:rPr>
              <a:t>Presenters:</a:t>
            </a:r>
            <a:endParaRPr b="1" i="1" sz="3000">
              <a:solidFill>
                <a:schemeClr val="lt1"/>
              </a:solidFill>
              <a:latin typeface="Garamond"/>
              <a:ea typeface="Garamond"/>
              <a:cs typeface="Garamond"/>
              <a:sym typeface="Garamond"/>
            </a:endParaRPr>
          </a:p>
          <a:p>
            <a:pPr indent="0" lvl="0" marL="0" rtl="0" algn="l">
              <a:spcBef>
                <a:spcPts val="0"/>
              </a:spcBef>
              <a:spcAft>
                <a:spcPts val="0"/>
              </a:spcAft>
              <a:buClr>
                <a:schemeClr val="dk1"/>
              </a:buClr>
              <a:buSzPts val="1100"/>
              <a:buFont typeface="Arial"/>
              <a:buNone/>
            </a:pPr>
            <a:r>
              <a:rPr lang="zh-CN" sz="2800">
                <a:solidFill>
                  <a:srgbClr val="FFFFFF"/>
                </a:solidFill>
                <a:latin typeface="Garamond"/>
                <a:ea typeface="Garamond"/>
                <a:cs typeface="Garamond"/>
                <a:sym typeface="Garamond"/>
              </a:rPr>
              <a:t>Kamiya Sargoch</a:t>
            </a:r>
            <a:endParaRPr sz="2800">
              <a:solidFill>
                <a:srgbClr val="FFFFFF"/>
              </a:solidFill>
              <a:latin typeface="Garamond"/>
              <a:ea typeface="Garamond"/>
              <a:cs typeface="Garamond"/>
              <a:sym typeface="Garamond"/>
            </a:endParaRPr>
          </a:p>
          <a:p>
            <a:pPr indent="0" lvl="0" marL="0" rtl="0" algn="l">
              <a:spcBef>
                <a:spcPts val="0"/>
              </a:spcBef>
              <a:spcAft>
                <a:spcPts val="0"/>
              </a:spcAft>
              <a:buNone/>
            </a:pPr>
            <a:r>
              <a:rPr lang="zh-CN" sz="2800">
                <a:solidFill>
                  <a:srgbClr val="FFFFFF"/>
                </a:solidFill>
                <a:latin typeface="Garamond"/>
                <a:ea typeface="Garamond"/>
                <a:cs typeface="Garamond"/>
                <a:sym typeface="Garamond"/>
              </a:rPr>
              <a:t>Desen Liu</a:t>
            </a:r>
            <a:endParaRPr sz="2800">
              <a:solidFill>
                <a:srgbClr val="FFFFFF"/>
              </a:solidFill>
              <a:latin typeface="Garamond"/>
              <a:ea typeface="Garamond"/>
              <a:cs typeface="Garamond"/>
              <a:sym typeface="Garamond"/>
            </a:endParaRPr>
          </a:p>
          <a:p>
            <a:pPr indent="0" lvl="0" marL="0" rtl="0" algn="l">
              <a:spcBef>
                <a:spcPts val="0"/>
              </a:spcBef>
              <a:spcAft>
                <a:spcPts val="0"/>
              </a:spcAft>
              <a:buNone/>
            </a:pPr>
            <a:r>
              <a:rPr lang="zh-CN" sz="2800">
                <a:solidFill>
                  <a:srgbClr val="FFFFFF"/>
                </a:solidFill>
                <a:latin typeface="Garamond"/>
                <a:ea typeface="Garamond"/>
                <a:cs typeface="Garamond"/>
                <a:sym typeface="Garamond"/>
              </a:rPr>
              <a:t>Madhavi Polisetti</a:t>
            </a:r>
            <a:endParaRPr sz="2800">
              <a:solidFill>
                <a:srgbClr val="FFFFFF"/>
              </a:solidFill>
              <a:latin typeface="Garamond"/>
              <a:ea typeface="Garamond"/>
              <a:cs typeface="Garamond"/>
              <a:sym typeface="Garamond"/>
            </a:endParaRPr>
          </a:p>
          <a:p>
            <a:pPr indent="0" lvl="0" marL="0" rtl="0" algn="l">
              <a:spcBef>
                <a:spcPts val="0"/>
              </a:spcBef>
              <a:spcAft>
                <a:spcPts val="0"/>
              </a:spcAft>
              <a:buNone/>
            </a:pPr>
            <a:r>
              <a:t/>
            </a:r>
            <a:endParaRPr b="1" i="1" sz="3000">
              <a:solidFill>
                <a:srgbClr val="FFFFFF"/>
              </a:solidFill>
              <a:latin typeface="Garamond"/>
              <a:ea typeface="Garamond"/>
              <a:cs typeface="Garamond"/>
              <a:sym typeface="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1"/>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36" name="Google Shape;236;p21"/>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37" name="Google Shape;237;p21"/>
          <p:cNvSpPr/>
          <p:nvPr/>
        </p:nvSpPr>
        <p:spPr>
          <a:xfrm>
            <a:off x="214775" y="146875"/>
            <a:ext cx="44784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a:t>
            </a:r>
            <a:r>
              <a:rPr b="1" lang="zh-CN" sz="2400">
                <a:solidFill>
                  <a:srgbClr val="F6F9FC"/>
                </a:solidFill>
                <a:latin typeface="Garamond"/>
                <a:ea typeface="Garamond"/>
                <a:cs typeface="Garamond"/>
                <a:sym typeface="Garamond"/>
              </a:rPr>
              <a:t>Holt Winters	)</a:t>
            </a:r>
            <a:endParaRPr sz="2400">
              <a:solidFill>
                <a:schemeClr val="dk1"/>
              </a:solidFill>
              <a:latin typeface="Garamond"/>
              <a:ea typeface="Garamond"/>
              <a:cs typeface="Garamond"/>
              <a:sym typeface="Garamond"/>
            </a:endParaRPr>
          </a:p>
        </p:txBody>
      </p:sp>
      <p:pic>
        <p:nvPicPr>
          <p:cNvPr id="238" name="Google Shape;238;p21"/>
          <p:cNvPicPr preferRelativeResize="0"/>
          <p:nvPr/>
        </p:nvPicPr>
        <p:blipFill>
          <a:blip r:embed="rId3">
            <a:alphaModFix/>
          </a:blip>
          <a:stretch>
            <a:fillRect/>
          </a:stretch>
        </p:blipFill>
        <p:spPr>
          <a:xfrm>
            <a:off x="159750" y="2148876"/>
            <a:ext cx="5860050" cy="3620650"/>
          </a:xfrm>
          <a:prstGeom prst="rect">
            <a:avLst/>
          </a:prstGeom>
          <a:noFill/>
          <a:ln cap="flat" cmpd="sng" w="76200">
            <a:solidFill>
              <a:srgbClr val="A64D79"/>
            </a:solidFill>
            <a:prstDash val="solid"/>
            <a:round/>
            <a:headEnd len="sm" w="sm" type="none"/>
            <a:tailEnd len="sm" w="sm" type="none"/>
          </a:ln>
        </p:spPr>
      </p:pic>
      <p:pic>
        <p:nvPicPr>
          <p:cNvPr id="239" name="Google Shape;239;p21"/>
          <p:cNvPicPr preferRelativeResize="0"/>
          <p:nvPr/>
        </p:nvPicPr>
        <p:blipFill>
          <a:blip r:embed="rId4">
            <a:alphaModFix/>
          </a:blip>
          <a:stretch>
            <a:fillRect/>
          </a:stretch>
        </p:blipFill>
        <p:spPr>
          <a:xfrm>
            <a:off x="6260225" y="2148842"/>
            <a:ext cx="5860050" cy="3620682"/>
          </a:xfrm>
          <a:prstGeom prst="rect">
            <a:avLst/>
          </a:prstGeom>
          <a:noFill/>
          <a:ln cap="flat" cmpd="sng" w="76200">
            <a:solidFill>
              <a:srgbClr val="1155CC"/>
            </a:solidFill>
            <a:prstDash val="solid"/>
            <a:round/>
            <a:headEnd len="sm" w="sm" type="none"/>
            <a:tailEnd len="sm" w="sm" type="none"/>
          </a:ln>
        </p:spPr>
      </p:pic>
      <p:sp>
        <p:nvSpPr>
          <p:cNvPr id="240" name="Google Shape;240;p21"/>
          <p:cNvSpPr/>
          <p:nvPr/>
        </p:nvSpPr>
        <p:spPr>
          <a:xfrm>
            <a:off x="6609650" y="1386075"/>
            <a:ext cx="4806900" cy="5700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zh-CN" sz="2400">
                <a:solidFill>
                  <a:schemeClr val="lt1"/>
                </a:solidFill>
                <a:latin typeface="Merriweather"/>
                <a:ea typeface="Merriweather"/>
                <a:cs typeface="Merriweather"/>
                <a:sym typeface="Merriweather"/>
              </a:rPr>
              <a:t>    </a:t>
            </a:r>
            <a:endParaRPr b="1" sz="2400">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rPr b="1" lang="zh-CN" sz="2200">
                <a:solidFill>
                  <a:schemeClr val="lt1"/>
                </a:solidFill>
                <a:latin typeface="Merriweather"/>
                <a:ea typeface="Merriweather"/>
                <a:cs typeface="Merriweather"/>
                <a:sym typeface="Merriweather"/>
              </a:rPr>
              <a:t>  ‘Multiplicative’ Decomposition</a:t>
            </a:r>
            <a:endParaRPr b="1" sz="2200">
              <a:solidFill>
                <a:schemeClr val="lt1"/>
              </a:solidFill>
              <a:latin typeface="Merriweather"/>
              <a:ea typeface="Merriweather"/>
              <a:cs typeface="Merriweather"/>
              <a:sym typeface="Merriweather"/>
            </a:endParaRPr>
          </a:p>
          <a:p>
            <a:pPr indent="0" lvl="0" marL="0" marR="0" rtl="0" algn="l">
              <a:lnSpc>
                <a:spcPct val="100000"/>
              </a:lnSpc>
              <a:spcBef>
                <a:spcPts val="0"/>
              </a:spcBef>
              <a:spcAft>
                <a:spcPts val="0"/>
              </a:spcAft>
              <a:buClr>
                <a:srgbClr val="000000"/>
              </a:buClr>
              <a:buSzPts val="1100"/>
              <a:buFont typeface="Arial"/>
              <a:buNone/>
            </a:pPr>
            <a:r>
              <a:t/>
            </a:r>
            <a:endParaRPr b="1" sz="2400">
              <a:solidFill>
                <a:schemeClr val="lt1"/>
              </a:solidFill>
              <a:latin typeface="Garamond"/>
              <a:ea typeface="Garamond"/>
              <a:cs typeface="Garamond"/>
              <a:sym typeface="Garamond"/>
            </a:endParaRPr>
          </a:p>
        </p:txBody>
      </p:sp>
      <p:sp>
        <p:nvSpPr>
          <p:cNvPr id="241" name="Google Shape;241;p21"/>
          <p:cNvSpPr/>
          <p:nvPr/>
        </p:nvSpPr>
        <p:spPr>
          <a:xfrm>
            <a:off x="974275" y="1386075"/>
            <a:ext cx="3945600" cy="5700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zh-CN" sz="2200">
                <a:solidFill>
                  <a:schemeClr val="lt1"/>
                </a:solidFill>
                <a:latin typeface="Merriweather"/>
                <a:ea typeface="Merriweather"/>
                <a:cs typeface="Merriweather"/>
                <a:sym typeface="Merriweather"/>
              </a:rPr>
              <a:t>‘Additive’ Decomposition</a:t>
            </a:r>
            <a:endParaRPr b="1" sz="2200">
              <a:solidFill>
                <a:schemeClr val="lt1"/>
              </a:solidFill>
              <a:latin typeface="Garamond"/>
              <a:ea typeface="Garamond"/>
              <a:cs typeface="Garamond"/>
              <a:sym typeface="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2"/>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48" name="Google Shape;248;p22"/>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49" name="Google Shape;249;p22"/>
          <p:cNvSpPr/>
          <p:nvPr/>
        </p:nvSpPr>
        <p:spPr>
          <a:xfrm>
            <a:off x="214775" y="146875"/>
            <a:ext cx="44784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a:t>
            </a:r>
            <a:r>
              <a:rPr b="1" lang="zh-CN" sz="2400">
                <a:solidFill>
                  <a:srgbClr val="F6F9FC"/>
                </a:solidFill>
                <a:latin typeface="Garamond"/>
                <a:ea typeface="Garamond"/>
                <a:cs typeface="Garamond"/>
                <a:sym typeface="Garamond"/>
              </a:rPr>
              <a:t>HoltWinters)</a:t>
            </a:r>
            <a:r>
              <a:rPr b="1" lang="zh-CN" sz="2400">
                <a:solidFill>
                  <a:srgbClr val="F6F9FC"/>
                </a:solidFill>
                <a:latin typeface="Garamond"/>
                <a:ea typeface="Garamond"/>
                <a:cs typeface="Garamond"/>
                <a:sym typeface="Garamond"/>
              </a:rPr>
              <a:t> - hw function</a:t>
            </a:r>
            <a:endParaRPr sz="2400">
              <a:solidFill>
                <a:schemeClr val="dk1"/>
              </a:solidFill>
              <a:latin typeface="Garamond"/>
              <a:ea typeface="Garamond"/>
              <a:cs typeface="Garamond"/>
              <a:sym typeface="Garamond"/>
            </a:endParaRPr>
          </a:p>
        </p:txBody>
      </p:sp>
      <p:cxnSp>
        <p:nvCxnSpPr>
          <p:cNvPr id="250" name="Google Shape;250;p22"/>
          <p:cNvCxnSpPr/>
          <p:nvPr/>
        </p:nvCxnSpPr>
        <p:spPr>
          <a:xfrm flipH="1" rot="10800000">
            <a:off x="7753875" y="918775"/>
            <a:ext cx="293400" cy="77100"/>
          </a:xfrm>
          <a:prstGeom prst="straightConnector1">
            <a:avLst/>
          </a:prstGeom>
          <a:noFill/>
          <a:ln cap="flat" cmpd="sng" w="38100">
            <a:solidFill>
              <a:schemeClr val="dk2"/>
            </a:solidFill>
            <a:prstDash val="solid"/>
            <a:round/>
            <a:headEnd len="med" w="med" type="none"/>
            <a:tailEnd len="med" w="med" type="triangle"/>
          </a:ln>
        </p:spPr>
      </p:cxnSp>
      <p:cxnSp>
        <p:nvCxnSpPr>
          <p:cNvPr id="251" name="Google Shape;251;p22"/>
          <p:cNvCxnSpPr/>
          <p:nvPr/>
        </p:nvCxnSpPr>
        <p:spPr>
          <a:xfrm>
            <a:off x="7444950" y="231700"/>
            <a:ext cx="587100" cy="200700"/>
          </a:xfrm>
          <a:prstGeom prst="straightConnector1">
            <a:avLst/>
          </a:prstGeom>
          <a:noFill/>
          <a:ln cap="flat" cmpd="sng" w="38100">
            <a:solidFill>
              <a:schemeClr val="dk2"/>
            </a:solidFill>
            <a:prstDash val="solid"/>
            <a:round/>
            <a:headEnd len="med" w="med" type="none"/>
            <a:tailEnd len="med" w="med" type="triangle"/>
          </a:ln>
        </p:spPr>
      </p:cxnSp>
      <p:cxnSp>
        <p:nvCxnSpPr>
          <p:cNvPr id="252" name="Google Shape;252;p22"/>
          <p:cNvCxnSpPr/>
          <p:nvPr/>
        </p:nvCxnSpPr>
        <p:spPr>
          <a:xfrm>
            <a:off x="7599400" y="278025"/>
            <a:ext cx="339900" cy="138900"/>
          </a:xfrm>
          <a:prstGeom prst="straightConnector1">
            <a:avLst/>
          </a:prstGeom>
          <a:noFill/>
          <a:ln cap="flat" cmpd="sng" w="9525">
            <a:solidFill>
              <a:schemeClr val="dk2"/>
            </a:solidFill>
            <a:prstDash val="solid"/>
            <a:round/>
            <a:headEnd len="med" w="med" type="none"/>
            <a:tailEnd len="med" w="med" type="triangle"/>
          </a:ln>
        </p:spPr>
      </p:cxnSp>
      <p:pic>
        <p:nvPicPr>
          <p:cNvPr id="253" name="Google Shape;253;p22"/>
          <p:cNvPicPr preferRelativeResize="0"/>
          <p:nvPr/>
        </p:nvPicPr>
        <p:blipFill>
          <a:blip r:embed="rId3">
            <a:alphaModFix/>
          </a:blip>
          <a:stretch>
            <a:fillRect/>
          </a:stretch>
        </p:blipFill>
        <p:spPr>
          <a:xfrm>
            <a:off x="152400" y="1482250"/>
            <a:ext cx="8453977" cy="5223350"/>
          </a:xfrm>
          <a:prstGeom prst="rect">
            <a:avLst/>
          </a:prstGeom>
          <a:noFill/>
          <a:ln>
            <a:noFill/>
          </a:ln>
        </p:spPr>
      </p:pic>
      <p:cxnSp>
        <p:nvCxnSpPr>
          <p:cNvPr id="254" name="Google Shape;254;p22"/>
          <p:cNvCxnSpPr/>
          <p:nvPr/>
        </p:nvCxnSpPr>
        <p:spPr>
          <a:xfrm>
            <a:off x="9313900" y="108125"/>
            <a:ext cx="247200" cy="200700"/>
          </a:xfrm>
          <a:prstGeom prst="straightConnector1">
            <a:avLst/>
          </a:prstGeom>
          <a:noFill/>
          <a:ln cap="flat" cmpd="sng" w="9525">
            <a:solidFill>
              <a:schemeClr val="dk2"/>
            </a:solidFill>
            <a:prstDash val="solid"/>
            <a:round/>
            <a:headEnd len="med" w="med" type="none"/>
            <a:tailEnd len="med" w="med" type="triangle"/>
          </a:ln>
        </p:spPr>
      </p:cxnSp>
      <p:pic>
        <p:nvPicPr>
          <p:cNvPr id="255" name="Google Shape;255;p22"/>
          <p:cNvPicPr preferRelativeResize="0"/>
          <p:nvPr/>
        </p:nvPicPr>
        <p:blipFill>
          <a:blip r:embed="rId4">
            <a:alphaModFix/>
          </a:blip>
          <a:stretch>
            <a:fillRect/>
          </a:stretch>
        </p:blipFill>
        <p:spPr>
          <a:xfrm>
            <a:off x="6096000" y="127925"/>
            <a:ext cx="5775601" cy="1217750"/>
          </a:xfrm>
          <a:prstGeom prst="rect">
            <a:avLst/>
          </a:prstGeom>
          <a:noFill/>
          <a:ln cap="flat" cmpd="sng" w="76200">
            <a:solidFill>
              <a:srgbClr val="3D85C6"/>
            </a:solidFill>
            <a:prstDash val="solid"/>
            <a:round/>
            <a:headEnd len="sm" w="sm" type="none"/>
            <a:tailEnd len="sm" w="sm" type="none"/>
          </a:ln>
        </p:spPr>
      </p:pic>
      <p:cxnSp>
        <p:nvCxnSpPr>
          <p:cNvPr id="256" name="Google Shape;256;p22"/>
          <p:cNvCxnSpPr/>
          <p:nvPr/>
        </p:nvCxnSpPr>
        <p:spPr>
          <a:xfrm>
            <a:off x="10518675" y="365450"/>
            <a:ext cx="447900" cy="2163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3"/>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63" name="Google Shape;263;p23"/>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64" name="Google Shape;264;p23"/>
          <p:cNvSpPr/>
          <p:nvPr/>
        </p:nvSpPr>
        <p:spPr>
          <a:xfrm>
            <a:off x="214775" y="146875"/>
            <a:ext cx="44784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(HoltWinters) - ETS function.</a:t>
            </a:r>
            <a:endParaRPr sz="2400">
              <a:solidFill>
                <a:schemeClr val="dk1"/>
              </a:solidFill>
              <a:latin typeface="Garamond"/>
              <a:ea typeface="Garamond"/>
              <a:cs typeface="Garamond"/>
              <a:sym typeface="Garamond"/>
            </a:endParaRPr>
          </a:p>
        </p:txBody>
      </p:sp>
      <p:cxnSp>
        <p:nvCxnSpPr>
          <p:cNvPr id="265" name="Google Shape;265;p23"/>
          <p:cNvCxnSpPr/>
          <p:nvPr/>
        </p:nvCxnSpPr>
        <p:spPr>
          <a:xfrm flipH="1" rot="10800000">
            <a:off x="7753875" y="918775"/>
            <a:ext cx="293400" cy="77100"/>
          </a:xfrm>
          <a:prstGeom prst="straightConnector1">
            <a:avLst/>
          </a:prstGeom>
          <a:noFill/>
          <a:ln cap="flat" cmpd="sng" w="38100">
            <a:solidFill>
              <a:schemeClr val="dk2"/>
            </a:solidFill>
            <a:prstDash val="solid"/>
            <a:round/>
            <a:headEnd len="med" w="med" type="none"/>
            <a:tailEnd len="med" w="med" type="triangle"/>
          </a:ln>
        </p:spPr>
      </p:cxnSp>
      <p:cxnSp>
        <p:nvCxnSpPr>
          <p:cNvPr id="266" name="Google Shape;266;p23"/>
          <p:cNvCxnSpPr/>
          <p:nvPr/>
        </p:nvCxnSpPr>
        <p:spPr>
          <a:xfrm>
            <a:off x="7444950" y="231700"/>
            <a:ext cx="587100" cy="200700"/>
          </a:xfrm>
          <a:prstGeom prst="straightConnector1">
            <a:avLst/>
          </a:prstGeom>
          <a:noFill/>
          <a:ln cap="flat" cmpd="sng" w="38100">
            <a:solidFill>
              <a:schemeClr val="dk2"/>
            </a:solidFill>
            <a:prstDash val="solid"/>
            <a:round/>
            <a:headEnd len="med" w="med" type="none"/>
            <a:tailEnd len="med" w="med" type="triangle"/>
          </a:ln>
        </p:spPr>
      </p:cxnSp>
      <p:cxnSp>
        <p:nvCxnSpPr>
          <p:cNvPr id="267" name="Google Shape;267;p23"/>
          <p:cNvCxnSpPr/>
          <p:nvPr/>
        </p:nvCxnSpPr>
        <p:spPr>
          <a:xfrm>
            <a:off x="7599400" y="278025"/>
            <a:ext cx="339900" cy="138900"/>
          </a:xfrm>
          <a:prstGeom prst="straightConnector1">
            <a:avLst/>
          </a:prstGeom>
          <a:noFill/>
          <a:ln cap="flat" cmpd="sng" w="9525">
            <a:solidFill>
              <a:schemeClr val="dk2"/>
            </a:solidFill>
            <a:prstDash val="solid"/>
            <a:round/>
            <a:headEnd len="med" w="med" type="none"/>
            <a:tailEnd len="med" w="med" type="triangle"/>
          </a:ln>
        </p:spPr>
      </p:cxnSp>
      <p:pic>
        <p:nvPicPr>
          <p:cNvPr id="268" name="Google Shape;268;p23"/>
          <p:cNvPicPr preferRelativeResize="0"/>
          <p:nvPr/>
        </p:nvPicPr>
        <p:blipFill>
          <a:blip r:embed="rId3">
            <a:alphaModFix/>
          </a:blip>
          <a:stretch>
            <a:fillRect/>
          </a:stretch>
        </p:blipFill>
        <p:spPr>
          <a:xfrm>
            <a:off x="152400" y="1345675"/>
            <a:ext cx="6506437" cy="4020049"/>
          </a:xfrm>
          <a:prstGeom prst="rect">
            <a:avLst/>
          </a:prstGeom>
          <a:noFill/>
          <a:ln cap="flat" cmpd="sng" w="76200">
            <a:solidFill>
              <a:srgbClr val="0B5394"/>
            </a:solidFill>
            <a:prstDash val="solid"/>
            <a:round/>
            <a:headEnd len="sm" w="sm" type="none"/>
            <a:tailEnd len="sm" w="sm" type="none"/>
          </a:ln>
        </p:spPr>
      </p:pic>
      <p:pic>
        <p:nvPicPr>
          <p:cNvPr id="269" name="Google Shape;269;p23"/>
          <p:cNvPicPr preferRelativeResize="0"/>
          <p:nvPr/>
        </p:nvPicPr>
        <p:blipFill>
          <a:blip r:embed="rId4">
            <a:alphaModFix/>
          </a:blip>
          <a:stretch>
            <a:fillRect/>
          </a:stretch>
        </p:blipFill>
        <p:spPr>
          <a:xfrm>
            <a:off x="6870062" y="1360075"/>
            <a:ext cx="5228363" cy="3230381"/>
          </a:xfrm>
          <a:prstGeom prst="rect">
            <a:avLst/>
          </a:prstGeom>
          <a:noFill/>
          <a:ln cap="flat" cmpd="sng" w="76200">
            <a:solidFill>
              <a:srgbClr val="0B5394"/>
            </a:solidFill>
            <a:prstDash val="solid"/>
            <a:round/>
            <a:headEnd len="sm" w="sm" type="none"/>
            <a:tailEnd len="sm" w="sm" type="none"/>
          </a:ln>
        </p:spPr>
      </p:pic>
      <p:pic>
        <p:nvPicPr>
          <p:cNvPr id="270" name="Google Shape;270;p23"/>
          <p:cNvPicPr preferRelativeResize="0"/>
          <p:nvPr/>
        </p:nvPicPr>
        <p:blipFill>
          <a:blip r:embed="rId5">
            <a:alphaModFix/>
          </a:blip>
          <a:stretch>
            <a:fillRect/>
          </a:stretch>
        </p:blipFill>
        <p:spPr>
          <a:xfrm>
            <a:off x="6870050" y="4754200"/>
            <a:ext cx="5228375" cy="1232066"/>
          </a:xfrm>
          <a:prstGeom prst="rect">
            <a:avLst/>
          </a:prstGeom>
          <a:noFill/>
          <a:ln cap="flat" cmpd="sng" w="76200">
            <a:solidFill>
              <a:srgbClr val="0B5394"/>
            </a:solidFill>
            <a:prstDash val="solid"/>
            <a:round/>
            <a:headEnd len="sm" w="sm" type="none"/>
            <a:tailEnd len="sm" w="sm" type="none"/>
          </a:ln>
        </p:spPr>
      </p:pic>
      <p:cxnSp>
        <p:nvCxnSpPr>
          <p:cNvPr id="271" name="Google Shape;271;p23"/>
          <p:cNvCxnSpPr/>
          <p:nvPr/>
        </p:nvCxnSpPr>
        <p:spPr>
          <a:xfrm>
            <a:off x="11024875" y="4878725"/>
            <a:ext cx="277800" cy="2430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4"/>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78" name="Google Shape;278;p24"/>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79" name="Google Shape;279;p24"/>
          <p:cNvSpPr/>
          <p:nvPr/>
        </p:nvSpPr>
        <p:spPr>
          <a:xfrm>
            <a:off x="269075" y="146875"/>
            <a:ext cx="4540800" cy="771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400">
                <a:solidFill>
                  <a:schemeClr val="lt1"/>
                </a:solidFill>
                <a:latin typeface="Garamond"/>
                <a:ea typeface="Garamond"/>
                <a:cs typeface="Garamond"/>
                <a:sym typeface="Garamond"/>
              </a:rPr>
              <a:t>Experimental Results</a:t>
            </a:r>
            <a:r>
              <a:rPr lang="zh-CN" sz="3400">
                <a:solidFill>
                  <a:schemeClr val="lt1"/>
                </a:solidFill>
                <a:latin typeface="Garamond"/>
                <a:ea typeface="Garamond"/>
                <a:cs typeface="Garamond"/>
                <a:sym typeface="Garamond"/>
              </a:rPr>
              <a:t> </a:t>
            </a:r>
            <a:endParaRPr b="1" sz="34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sARIMA</a:t>
            </a:r>
            <a:endParaRPr sz="2400">
              <a:solidFill>
                <a:schemeClr val="dk1"/>
              </a:solidFill>
              <a:latin typeface="Garamond"/>
              <a:ea typeface="Garamond"/>
              <a:cs typeface="Garamond"/>
              <a:sym typeface="Garamond"/>
            </a:endParaRPr>
          </a:p>
        </p:txBody>
      </p:sp>
      <p:cxnSp>
        <p:nvCxnSpPr>
          <p:cNvPr id="280" name="Google Shape;280;p24"/>
          <p:cNvCxnSpPr/>
          <p:nvPr/>
        </p:nvCxnSpPr>
        <p:spPr>
          <a:xfrm flipH="1" rot="10800000">
            <a:off x="7753875" y="918775"/>
            <a:ext cx="293400" cy="77100"/>
          </a:xfrm>
          <a:prstGeom prst="straightConnector1">
            <a:avLst/>
          </a:prstGeom>
          <a:noFill/>
          <a:ln cap="flat" cmpd="sng" w="38100">
            <a:solidFill>
              <a:schemeClr val="dk2"/>
            </a:solidFill>
            <a:prstDash val="solid"/>
            <a:round/>
            <a:headEnd len="med" w="med" type="none"/>
            <a:tailEnd len="med" w="med" type="triangle"/>
          </a:ln>
        </p:spPr>
      </p:cxnSp>
      <p:cxnSp>
        <p:nvCxnSpPr>
          <p:cNvPr id="281" name="Google Shape;281;p24"/>
          <p:cNvCxnSpPr/>
          <p:nvPr/>
        </p:nvCxnSpPr>
        <p:spPr>
          <a:xfrm>
            <a:off x="7444950" y="231700"/>
            <a:ext cx="587100" cy="200700"/>
          </a:xfrm>
          <a:prstGeom prst="straightConnector1">
            <a:avLst/>
          </a:prstGeom>
          <a:noFill/>
          <a:ln cap="flat" cmpd="sng" w="38100">
            <a:solidFill>
              <a:schemeClr val="dk2"/>
            </a:solidFill>
            <a:prstDash val="solid"/>
            <a:round/>
            <a:headEnd len="med" w="med" type="none"/>
            <a:tailEnd len="med" w="med" type="triangle"/>
          </a:ln>
        </p:spPr>
      </p:cxnSp>
      <p:cxnSp>
        <p:nvCxnSpPr>
          <p:cNvPr id="282" name="Google Shape;282;p24"/>
          <p:cNvCxnSpPr/>
          <p:nvPr/>
        </p:nvCxnSpPr>
        <p:spPr>
          <a:xfrm>
            <a:off x="7599400" y="278025"/>
            <a:ext cx="339900" cy="138900"/>
          </a:xfrm>
          <a:prstGeom prst="straightConnector1">
            <a:avLst/>
          </a:prstGeom>
          <a:noFill/>
          <a:ln cap="flat" cmpd="sng" w="9525">
            <a:solidFill>
              <a:schemeClr val="dk2"/>
            </a:solidFill>
            <a:prstDash val="solid"/>
            <a:round/>
            <a:headEnd len="med" w="med" type="none"/>
            <a:tailEnd len="med" w="med" type="triangle"/>
          </a:ln>
        </p:spPr>
      </p:cxnSp>
      <p:pic>
        <p:nvPicPr>
          <p:cNvPr id="283" name="Google Shape;283;p24"/>
          <p:cNvPicPr preferRelativeResize="0"/>
          <p:nvPr/>
        </p:nvPicPr>
        <p:blipFill>
          <a:blip r:embed="rId3">
            <a:alphaModFix/>
          </a:blip>
          <a:stretch>
            <a:fillRect/>
          </a:stretch>
        </p:blipFill>
        <p:spPr>
          <a:xfrm>
            <a:off x="5403450" y="264513"/>
            <a:ext cx="6788551" cy="4194350"/>
          </a:xfrm>
          <a:prstGeom prst="rect">
            <a:avLst/>
          </a:prstGeom>
          <a:noFill/>
          <a:ln cap="flat" cmpd="sng" w="76200">
            <a:solidFill>
              <a:srgbClr val="0B5394"/>
            </a:solidFill>
            <a:prstDash val="solid"/>
            <a:round/>
            <a:headEnd len="sm" w="sm" type="none"/>
            <a:tailEnd len="sm" w="sm" type="none"/>
          </a:ln>
        </p:spPr>
      </p:pic>
      <p:pic>
        <p:nvPicPr>
          <p:cNvPr id="284" name="Google Shape;284;p24"/>
          <p:cNvPicPr preferRelativeResize="0"/>
          <p:nvPr/>
        </p:nvPicPr>
        <p:blipFill>
          <a:blip r:embed="rId4">
            <a:alphaModFix/>
          </a:blip>
          <a:stretch>
            <a:fillRect/>
          </a:stretch>
        </p:blipFill>
        <p:spPr>
          <a:xfrm>
            <a:off x="152400" y="1071163"/>
            <a:ext cx="4857374" cy="3001163"/>
          </a:xfrm>
          <a:prstGeom prst="rect">
            <a:avLst/>
          </a:prstGeom>
          <a:noFill/>
          <a:ln cap="flat" cmpd="sng" w="38100">
            <a:solidFill>
              <a:srgbClr val="1155CC"/>
            </a:solidFill>
            <a:prstDash val="solid"/>
            <a:round/>
            <a:headEnd len="sm" w="sm" type="none"/>
            <a:tailEnd len="sm" w="sm" type="none"/>
          </a:ln>
        </p:spPr>
      </p:pic>
      <p:pic>
        <p:nvPicPr>
          <p:cNvPr id="285" name="Google Shape;285;p24"/>
          <p:cNvPicPr preferRelativeResize="0"/>
          <p:nvPr/>
        </p:nvPicPr>
        <p:blipFill>
          <a:blip r:embed="rId5">
            <a:alphaModFix/>
          </a:blip>
          <a:stretch>
            <a:fillRect/>
          </a:stretch>
        </p:blipFill>
        <p:spPr>
          <a:xfrm>
            <a:off x="152400" y="4224725"/>
            <a:ext cx="5020701" cy="973875"/>
          </a:xfrm>
          <a:prstGeom prst="rect">
            <a:avLst/>
          </a:prstGeom>
          <a:noFill/>
          <a:ln cap="flat" cmpd="sng" w="38100">
            <a:solidFill>
              <a:srgbClr val="1155CC"/>
            </a:solidFill>
            <a:prstDash val="solid"/>
            <a:round/>
            <a:headEnd len="sm" w="sm" type="none"/>
            <a:tailEnd len="sm" w="sm" type="none"/>
          </a:ln>
        </p:spPr>
      </p:pic>
      <p:cxnSp>
        <p:nvCxnSpPr>
          <p:cNvPr id="286" name="Google Shape;286;p24"/>
          <p:cNvCxnSpPr/>
          <p:nvPr/>
        </p:nvCxnSpPr>
        <p:spPr>
          <a:xfrm>
            <a:off x="4432975" y="4680125"/>
            <a:ext cx="324300" cy="200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5"/>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93" name="Google Shape;293;p25"/>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94" name="Google Shape;294;p25"/>
          <p:cNvSpPr/>
          <p:nvPr/>
        </p:nvSpPr>
        <p:spPr>
          <a:xfrm>
            <a:off x="214775" y="146875"/>
            <a:ext cx="44784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sARIMA Contd..</a:t>
            </a:r>
            <a:endParaRPr sz="2400">
              <a:solidFill>
                <a:schemeClr val="dk1"/>
              </a:solidFill>
              <a:latin typeface="Garamond"/>
              <a:ea typeface="Garamond"/>
              <a:cs typeface="Garamond"/>
              <a:sym typeface="Garamond"/>
            </a:endParaRPr>
          </a:p>
        </p:txBody>
      </p:sp>
      <p:cxnSp>
        <p:nvCxnSpPr>
          <p:cNvPr id="295" name="Google Shape;295;p25"/>
          <p:cNvCxnSpPr/>
          <p:nvPr/>
        </p:nvCxnSpPr>
        <p:spPr>
          <a:xfrm flipH="1" rot="10800000">
            <a:off x="7753875" y="918775"/>
            <a:ext cx="293400" cy="77100"/>
          </a:xfrm>
          <a:prstGeom prst="straightConnector1">
            <a:avLst/>
          </a:prstGeom>
          <a:noFill/>
          <a:ln cap="flat" cmpd="sng" w="38100">
            <a:solidFill>
              <a:schemeClr val="dk2"/>
            </a:solidFill>
            <a:prstDash val="solid"/>
            <a:round/>
            <a:headEnd len="med" w="med" type="none"/>
            <a:tailEnd len="med" w="med" type="triangle"/>
          </a:ln>
        </p:spPr>
      </p:cxnSp>
      <p:cxnSp>
        <p:nvCxnSpPr>
          <p:cNvPr id="296" name="Google Shape;296;p25"/>
          <p:cNvCxnSpPr/>
          <p:nvPr/>
        </p:nvCxnSpPr>
        <p:spPr>
          <a:xfrm>
            <a:off x="7444950" y="231700"/>
            <a:ext cx="587100" cy="200700"/>
          </a:xfrm>
          <a:prstGeom prst="straightConnector1">
            <a:avLst/>
          </a:prstGeom>
          <a:noFill/>
          <a:ln cap="flat" cmpd="sng" w="38100">
            <a:solidFill>
              <a:schemeClr val="dk2"/>
            </a:solidFill>
            <a:prstDash val="solid"/>
            <a:round/>
            <a:headEnd len="med" w="med" type="none"/>
            <a:tailEnd len="med" w="med" type="triangle"/>
          </a:ln>
        </p:spPr>
      </p:cxnSp>
      <p:cxnSp>
        <p:nvCxnSpPr>
          <p:cNvPr id="297" name="Google Shape;297;p25"/>
          <p:cNvCxnSpPr/>
          <p:nvPr/>
        </p:nvCxnSpPr>
        <p:spPr>
          <a:xfrm>
            <a:off x="7599400" y="278025"/>
            <a:ext cx="339900" cy="138900"/>
          </a:xfrm>
          <a:prstGeom prst="straightConnector1">
            <a:avLst/>
          </a:prstGeom>
          <a:noFill/>
          <a:ln cap="flat" cmpd="sng" w="9525">
            <a:solidFill>
              <a:schemeClr val="dk2"/>
            </a:solidFill>
            <a:prstDash val="solid"/>
            <a:round/>
            <a:headEnd len="med" w="med" type="none"/>
            <a:tailEnd len="med" w="med" type="triangle"/>
          </a:ln>
        </p:spPr>
      </p:cxnSp>
      <p:pic>
        <p:nvPicPr>
          <p:cNvPr id="298" name="Google Shape;298;p25"/>
          <p:cNvPicPr preferRelativeResize="0"/>
          <p:nvPr/>
        </p:nvPicPr>
        <p:blipFill>
          <a:blip r:embed="rId3">
            <a:alphaModFix/>
          </a:blip>
          <a:stretch>
            <a:fillRect/>
          </a:stretch>
        </p:blipFill>
        <p:spPr>
          <a:xfrm>
            <a:off x="152400" y="1433300"/>
            <a:ext cx="8935674" cy="5272300"/>
          </a:xfrm>
          <a:prstGeom prst="rect">
            <a:avLst/>
          </a:prstGeom>
          <a:noFill/>
          <a:ln cap="flat" cmpd="sng" w="76200">
            <a:solidFill>
              <a:srgbClr val="0B5394"/>
            </a:solidFill>
            <a:prstDash val="solid"/>
            <a:round/>
            <a:headEnd len="sm" w="sm" type="none"/>
            <a:tailEnd len="sm" w="sm" type="none"/>
          </a:ln>
        </p:spPr>
      </p:pic>
      <p:pic>
        <p:nvPicPr>
          <p:cNvPr id="299" name="Google Shape;299;p25"/>
          <p:cNvPicPr preferRelativeResize="0"/>
          <p:nvPr/>
        </p:nvPicPr>
        <p:blipFill>
          <a:blip r:embed="rId4">
            <a:alphaModFix/>
          </a:blip>
          <a:stretch>
            <a:fillRect/>
          </a:stretch>
        </p:blipFill>
        <p:spPr>
          <a:xfrm>
            <a:off x="6505600" y="204125"/>
            <a:ext cx="4913572" cy="1046400"/>
          </a:xfrm>
          <a:prstGeom prst="rect">
            <a:avLst/>
          </a:prstGeom>
          <a:noFill/>
          <a:ln cap="flat" cmpd="sng" w="76200">
            <a:solidFill>
              <a:srgbClr val="0B5394"/>
            </a:solidFill>
            <a:prstDash val="solid"/>
            <a:round/>
            <a:headEnd len="sm" w="sm" type="none"/>
            <a:tailEnd len="sm" w="sm" type="none"/>
          </a:ln>
        </p:spPr>
      </p:pic>
      <p:cxnSp>
        <p:nvCxnSpPr>
          <p:cNvPr id="300" name="Google Shape;300;p25"/>
          <p:cNvCxnSpPr/>
          <p:nvPr/>
        </p:nvCxnSpPr>
        <p:spPr>
          <a:xfrm>
            <a:off x="10364225" y="270250"/>
            <a:ext cx="478800" cy="3477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6"/>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07" name="Google Shape;307;p26"/>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08" name="Google Shape;308;p26"/>
          <p:cNvSpPr/>
          <p:nvPr/>
        </p:nvSpPr>
        <p:spPr>
          <a:xfrm>
            <a:off x="214775" y="146875"/>
            <a:ext cx="45417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50000"/>
              </a:lnSpc>
              <a:spcBef>
                <a:spcPts val="0"/>
              </a:spcBef>
              <a:spcAft>
                <a:spcPts val="0"/>
              </a:spcAft>
              <a:buNone/>
            </a:pPr>
            <a:r>
              <a:rPr b="1" lang="zh-CN" sz="2400">
                <a:solidFill>
                  <a:srgbClr val="F6F9FC"/>
                </a:solidFill>
                <a:latin typeface="Garamond"/>
                <a:ea typeface="Garamond"/>
                <a:cs typeface="Garamond"/>
                <a:sym typeface="Garamond"/>
              </a:rPr>
              <a:t>(ARIMAX)</a:t>
            </a:r>
            <a:endParaRPr sz="2400">
              <a:solidFill>
                <a:schemeClr val="dk1"/>
              </a:solidFill>
              <a:latin typeface="Garamond"/>
              <a:ea typeface="Garamond"/>
              <a:cs typeface="Garamond"/>
              <a:sym typeface="Garamond"/>
            </a:endParaRPr>
          </a:p>
        </p:txBody>
      </p:sp>
      <p:pic>
        <p:nvPicPr>
          <p:cNvPr id="309" name="Google Shape;309;p26"/>
          <p:cNvPicPr preferRelativeResize="0"/>
          <p:nvPr/>
        </p:nvPicPr>
        <p:blipFill>
          <a:blip r:embed="rId3">
            <a:alphaModFix/>
          </a:blip>
          <a:stretch>
            <a:fillRect/>
          </a:stretch>
        </p:blipFill>
        <p:spPr>
          <a:xfrm>
            <a:off x="1143000" y="1345675"/>
            <a:ext cx="9877677" cy="5359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06"/>
                                        </p:tgtEl>
                                        <p:attrNameLst>
                                          <p:attrName>style.visibility</p:attrName>
                                        </p:attrNameLst>
                                      </p:cBhvr>
                                      <p:to>
                                        <p:strVal val="visible"/>
                                      </p:to>
                                    </p:set>
                                    <p:anim calcmode="lin" valueType="num">
                                      <p:cBhvr additive="base">
                                        <p:cTn dur="500"/>
                                        <p:tgtEl>
                                          <p:spTgt spid="306"/>
                                        </p:tgtEl>
                                        <p:attrNameLst>
                                          <p:attrName>ppt_w</p:attrName>
                                        </p:attrNameLst>
                                      </p:cBhvr>
                                      <p:tavLst>
                                        <p:tav fmla="" tm="0">
                                          <p:val>
                                            <p:strVal val="0"/>
                                          </p:val>
                                        </p:tav>
                                        <p:tav fmla="" tm="100000">
                                          <p:val>
                                            <p:strVal val="#ppt_w"/>
                                          </p:val>
                                        </p:tav>
                                      </p:tavLst>
                                    </p:anim>
                                    <p:anim calcmode="lin" valueType="num">
                                      <p:cBhvr additive="base">
                                        <p:cTn dur="500"/>
                                        <p:tgtEl>
                                          <p:spTgt spid="30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07"/>
                                        </p:tgtEl>
                                        <p:attrNameLst>
                                          <p:attrName>style.visibility</p:attrName>
                                        </p:attrNameLst>
                                      </p:cBhvr>
                                      <p:to>
                                        <p:strVal val="visible"/>
                                      </p:to>
                                    </p:set>
                                    <p:anim calcmode="lin" valueType="num">
                                      <p:cBhvr additive="base">
                                        <p:cTn dur="500"/>
                                        <p:tgtEl>
                                          <p:spTgt spid="307"/>
                                        </p:tgtEl>
                                        <p:attrNameLst>
                                          <p:attrName>ppt_w</p:attrName>
                                        </p:attrNameLst>
                                      </p:cBhvr>
                                      <p:tavLst>
                                        <p:tav fmla="" tm="0">
                                          <p:val>
                                            <p:strVal val="0"/>
                                          </p:val>
                                        </p:tav>
                                        <p:tav fmla="" tm="100000">
                                          <p:val>
                                            <p:strVal val="#ppt_w"/>
                                          </p:val>
                                        </p:tav>
                                      </p:tavLst>
                                    </p:anim>
                                    <p:anim calcmode="lin" valueType="num">
                                      <p:cBhvr additive="base">
                                        <p:cTn dur="500"/>
                                        <p:tgtEl>
                                          <p:spTgt spid="30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27"/>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16" name="Google Shape;316;p27"/>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17" name="Google Shape;317;p27"/>
          <p:cNvSpPr/>
          <p:nvPr/>
        </p:nvSpPr>
        <p:spPr>
          <a:xfrm>
            <a:off x="214775" y="146875"/>
            <a:ext cx="45417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50000"/>
              </a:lnSpc>
              <a:spcBef>
                <a:spcPts val="0"/>
              </a:spcBef>
              <a:spcAft>
                <a:spcPts val="0"/>
              </a:spcAft>
              <a:buNone/>
            </a:pPr>
            <a:r>
              <a:rPr b="1" lang="zh-CN" sz="2400">
                <a:solidFill>
                  <a:srgbClr val="F6F9FC"/>
                </a:solidFill>
                <a:latin typeface="Garamond"/>
                <a:ea typeface="Garamond"/>
                <a:cs typeface="Garamond"/>
                <a:sym typeface="Garamond"/>
              </a:rPr>
              <a:t>(ARIMAX)</a:t>
            </a:r>
            <a:endParaRPr sz="2400">
              <a:solidFill>
                <a:schemeClr val="dk1"/>
              </a:solidFill>
              <a:latin typeface="Garamond"/>
              <a:ea typeface="Garamond"/>
              <a:cs typeface="Garamond"/>
              <a:sym typeface="Garamond"/>
            </a:endParaRPr>
          </a:p>
        </p:txBody>
      </p:sp>
      <p:pic>
        <p:nvPicPr>
          <p:cNvPr id="318" name="Google Shape;318;p27"/>
          <p:cNvPicPr preferRelativeResize="0"/>
          <p:nvPr/>
        </p:nvPicPr>
        <p:blipFill>
          <a:blip r:embed="rId3">
            <a:alphaModFix/>
          </a:blip>
          <a:stretch>
            <a:fillRect/>
          </a:stretch>
        </p:blipFill>
        <p:spPr>
          <a:xfrm>
            <a:off x="701100" y="1450700"/>
            <a:ext cx="10789798" cy="4881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500"/>
                                        <p:tgtEl>
                                          <p:spTgt spid="315"/>
                                        </p:tgtEl>
                                        <p:attrNameLst>
                                          <p:attrName>ppt_w</p:attrName>
                                        </p:attrNameLst>
                                      </p:cBhvr>
                                      <p:tavLst>
                                        <p:tav fmla="" tm="0">
                                          <p:val>
                                            <p:strVal val="0"/>
                                          </p:val>
                                        </p:tav>
                                        <p:tav fmla="" tm="100000">
                                          <p:val>
                                            <p:strVal val="#ppt_w"/>
                                          </p:val>
                                        </p:tav>
                                      </p:tavLst>
                                    </p:anim>
                                    <p:anim calcmode="lin" valueType="num">
                                      <p:cBhvr additive="base">
                                        <p:cTn dur="500"/>
                                        <p:tgtEl>
                                          <p:spTgt spid="31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500"/>
                                        <p:tgtEl>
                                          <p:spTgt spid="316"/>
                                        </p:tgtEl>
                                        <p:attrNameLst>
                                          <p:attrName>ppt_w</p:attrName>
                                        </p:attrNameLst>
                                      </p:cBhvr>
                                      <p:tavLst>
                                        <p:tav fmla="" tm="0">
                                          <p:val>
                                            <p:strVal val="0"/>
                                          </p:val>
                                        </p:tav>
                                        <p:tav fmla="" tm="100000">
                                          <p:val>
                                            <p:strVal val="#ppt_w"/>
                                          </p:val>
                                        </p:tav>
                                      </p:tavLst>
                                    </p:anim>
                                    <p:anim calcmode="lin" valueType="num">
                                      <p:cBhvr additive="base">
                                        <p:cTn dur="500"/>
                                        <p:tgtEl>
                                          <p:spTgt spid="31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28"/>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25" name="Google Shape;325;p28"/>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26" name="Google Shape;326;p28"/>
          <p:cNvSpPr/>
          <p:nvPr/>
        </p:nvSpPr>
        <p:spPr>
          <a:xfrm>
            <a:off x="214775" y="146875"/>
            <a:ext cx="5029500" cy="1086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sz="3600">
              <a:solidFill>
                <a:schemeClr val="lt1"/>
              </a:solidFill>
              <a:latin typeface="Garamond"/>
              <a:ea typeface="Garamond"/>
              <a:cs typeface="Garamond"/>
              <a:sym typeface="Garamond"/>
            </a:endParaRPr>
          </a:p>
          <a:p>
            <a:pPr indent="0" lvl="0" marL="0" rtl="0" algn="l">
              <a:lnSpc>
                <a:spcPct val="150000"/>
              </a:lnSpc>
              <a:spcBef>
                <a:spcPts val="0"/>
              </a:spcBef>
              <a:spcAft>
                <a:spcPts val="0"/>
              </a:spcAft>
              <a:buClr>
                <a:schemeClr val="dk1"/>
              </a:buClr>
              <a:buSzPts val="1100"/>
              <a:buFont typeface="Arial"/>
              <a:buNone/>
            </a:pPr>
            <a:r>
              <a:rPr b="1" lang="zh-CN" sz="2400">
                <a:solidFill>
                  <a:srgbClr val="F6F9FC"/>
                </a:solidFill>
                <a:latin typeface="Garamond"/>
                <a:ea typeface="Garamond"/>
                <a:cs typeface="Garamond"/>
                <a:sym typeface="Garamond"/>
              </a:rPr>
              <a:t> (ARIMAX)</a:t>
            </a:r>
            <a:endParaRPr sz="2400">
              <a:solidFill>
                <a:schemeClr val="dk1"/>
              </a:solidFill>
              <a:latin typeface="EB Garamond"/>
              <a:ea typeface="EB Garamond"/>
              <a:cs typeface="EB Garamond"/>
              <a:sym typeface="EB Garamond"/>
            </a:endParaRPr>
          </a:p>
        </p:txBody>
      </p:sp>
      <p:pic>
        <p:nvPicPr>
          <p:cNvPr id="327" name="Google Shape;327;p28"/>
          <p:cNvPicPr preferRelativeResize="0"/>
          <p:nvPr/>
        </p:nvPicPr>
        <p:blipFill>
          <a:blip r:embed="rId3">
            <a:alphaModFix/>
          </a:blip>
          <a:stretch>
            <a:fillRect/>
          </a:stretch>
        </p:blipFill>
        <p:spPr>
          <a:xfrm>
            <a:off x="228600" y="1309975"/>
            <a:ext cx="7447195" cy="5319425"/>
          </a:xfrm>
          <a:prstGeom prst="rect">
            <a:avLst/>
          </a:prstGeom>
          <a:noFill/>
          <a:ln>
            <a:noFill/>
          </a:ln>
        </p:spPr>
      </p:pic>
      <p:graphicFrame>
        <p:nvGraphicFramePr>
          <p:cNvPr id="328" name="Google Shape;328;p28"/>
          <p:cNvGraphicFramePr/>
          <p:nvPr/>
        </p:nvGraphicFramePr>
        <p:xfrm>
          <a:off x="7886700" y="1513950"/>
          <a:ext cx="3000000" cy="3000000"/>
        </p:xfrm>
        <a:graphic>
          <a:graphicData uri="http://schemas.openxmlformats.org/drawingml/2006/table">
            <a:tbl>
              <a:tblPr>
                <a:noFill/>
                <a:tableStyleId>{6D51AA77-EC89-4A77-8B23-4C2B8677D978}</a:tableStyleId>
              </a:tblPr>
              <a:tblGrid>
                <a:gridCol w="1368475"/>
                <a:gridCol w="1368475"/>
                <a:gridCol w="1368475"/>
              </a:tblGrid>
              <a:tr h="639250">
                <a:tc>
                  <a:txBody>
                    <a:bodyPr>
                      <a:noAutofit/>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RSME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MAE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39250">
                <a:tc>
                  <a:txBody>
                    <a:bodyPr>
                      <a:noAutofit/>
                    </a:bodyPr>
                    <a:lstStyle/>
                    <a:p>
                      <a:pPr indent="0" lvl="0" marL="0" rtl="0" algn="l">
                        <a:spcBef>
                          <a:spcPts val="0"/>
                        </a:spcBef>
                        <a:spcAft>
                          <a:spcPts val="0"/>
                        </a:spcAft>
                        <a:buNone/>
                      </a:pPr>
                      <a:r>
                        <a:rPr lang="zh-CN">
                          <a:solidFill>
                            <a:srgbClr val="FFFFFF"/>
                          </a:solidFill>
                        </a:rPr>
                        <a:t>Train</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5307.827</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2213.331</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39250">
                <a:tc>
                  <a:txBody>
                    <a:bodyPr>
                      <a:noAutofit/>
                    </a:bodyPr>
                    <a:lstStyle/>
                    <a:p>
                      <a:pPr indent="0" lvl="0" marL="0" rtl="0" algn="l">
                        <a:spcBef>
                          <a:spcPts val="0"/>
                        </a:spcBef>
                        <a:spcAft>
                          <a:spcPts val="0"/>
                        </a:spcAft>
                        <a:buNone/>
                      </a:pPr>
                      <a:r>
                        <a:rPr lang="zh-CN">
                          <a:solidFill>
                            <a:srgbClr val="FFFFFF"/>
                          </a:solidFill>
                        </a:rPr>
                        <a:t>Test</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3195.666</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2042.739</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pic>
        <p:nvPicPr>
          <p:cNvPr id="329" name="Google Shape;329;p28"/>
          <p:cNvPicPr preferRelativeResize="0"/>
          <p:nvPr/>
        </p:nvPicPr>
        <p:blipFill>
          <a:blip r:embed="rId4">
            <a:alphaModFix/>
          </a:blip>
          <a:stretch>
            <a:fillRect/>
          </a:stretch>
        </p:blipFill>
        <p:spPr>
          <a:xfrm>
            <a:off x="7828195" y="3888900"/>
            <a:ext cx="4211405" cy="259903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29"/>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36" name="Google Shape;336;p29"/>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37" name="Google Shape;337;p29"/>
          <p:cNvSpPr/>
          <p:nvPr/>
        </p:nvSpPr>
        <p:spPr>
          <a:xfrm>
            <a:off x="214775" y="146875"/>
            <a:ext cx="5029500" cy="1086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zh-CN" sz="3600">
                <a:solidFill>
                  <a:schemeClr val="lt1"/>
                </a:solidFill>
                <a:latin typeface="Garamond"/>
                <a:ea typeface="Garamond"/>
                <a:cs typeface="Garamond"/>
                <a:sym typeface="Garamond"/>
              </a:rPr>
              <a:t>Experimental Results</a:t>
            </a:r>
            <a:r>
              <a:rPr lang="zh-CN" sz="3600">
                <a:solidFill>
                  <a:schemeClr val="lt1"/>
                </a:solidFill>
                <a:latin typeface="Garamond"/>
                <a:ea typeface="Garamond"/>
                <a:cs typeface="Garamond"/>
                <a:sym typeface="Garamond"/>
              </a:rPr>
              <a:t> </a:t>
            </a:r>
            <a:endParaRPr sz="3600">
              <a:solidFill>
                <a:schemeClr val="lt1"/>
              </a:solidFill>
              <a:latin typeface="Garamond"/>
              <a:ea typeface="Garamond"/>
              <a:cs typeface="Garamond"/>
              <a:sym typeface="Garamond"/>
            </a:endParaRPr>
          </a:p>
          <a:p>
            <a:pPr indent="0" lvl="0" marL="0" rtl="0" algn="l">
              <a:lnSpc>
                <a:spcPct val="150000"/>
              </a:lnSpc>
              <a:spcBef>
                <a:spcPts val="0"/>
              </a:spcBef>
              <a:spcAft>
                <a:spcPts val="0"/>
              </a:spcAft>
              <a:buClr>
                <a:schemeClr val="dk1"/>
              </a:buClr>
              <a:buSzPts val="1100"/>
              <a:buFont typeface="Arial"/>
              <a:buNone/>
            </a:pPr>
            <a:r>
              <a:rPr b="1" lang="zh-CN" sz="2400">
                <a:solidFill>
                  <a:srgbClr val="F6F9FC"/>
                </a:solidFill>
                <a:latin typeface="Garamond"/>
                <a:ea typeface="Garamond"/>
                <a:cs typeface="Garamond"/>
                <a:sym typeface="Garamond"/>
              </a:rPr>
              <a:t> (ML + ARIMA)</a:t>
            </a:r>
            <a:endParaRPr sz="2400">
              <a:solidFill>
                <a:schemeClr val="dk1"/>
              </a:solidFill>
              <a:latin typeface="EB Garamond"/>
              <a:ea typeface="EB Garamond"/>
              <a:cs typeface="EB Garamond"/>
              <a:sym typeface="EB Garamond"/>
            </a:endParaRPr>
          </a:p>
        </p:txBody>
      </p:sp>
      <p:graphicFrame>
        <p:nvGraphicFramePr>
          <p:cNvPr id="338" name="Google Shape;338;p29"/>
          <p:cNvGraphicFramePr/>
          <p:nvPr/>
        </p:nvGraphicFramePr>
        <p:xfrm>
          <a:off x="7886700" y="1513950"/>
          <a:ext cx="3000000" cy="3000000"/>
        </p:xfrm>
        <a:graphic>
          <a:graphicData uri="http://schemas.openxmlformats.org/drawingml/2006/table">
            <a:tbl>
              <a:tblPr>
                <a:noFill/>
                <a:tableStyleId>{6D51AA77-EC89-4A77-8B23-4C2B8677D978}</a:tableStyleId>
              </a:tblPr>
              <a:tblGrid>
                <a:gridCol w="1368475"/>
                <a:gridCol w="1368475"/>
                <a:gridCol w="1368475"/>
              </a:tblGrid>
              <a:tr h="639250">
                <a:tc>
                  <a:txBody>
                    <a:bodyPr>
                      <a:noAutofit/>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RSME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MAE</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39250">
                <a:tc>
                  <a:txBody>
                    <a:bodyPr>
                      <a:noAutofit/>
                    </a:bodyPr>
                    <a:lstStyle/>
                    <a:p>
                      <a:pPr indent="0" lvl="0" marL="0" rtl="0" algn="l">
                        <a:spcBef>
                          <a:spcPts val="0"/>
                        </a:spcBef>
                        <a:spcAft>
                          <a:spcPts val="0"/>
                        </a:spcAft>
                        <a:buNone/>
                      </a:pPr>
                      <a:r>
                        <a:rPr lang="zh-CN">
                          <a:solidFill>
                            <a:srgbClr val="FFFFFF"/>
                          </a:solidFill>
                        </a:rPr>
                        <a:t>Train</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1555.316</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1294.756</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639250">
                <a:tc>
                  <a:txBody>
                    <a:bodyPr>
                      <a:noAutofit/>
                    </a:bodyPr>
                    <a:lstStyle/>
                    <a:p>
                      <a:pPr indent="0" lvl="0" marL="0" rtl="0" algn="l">
                        <a:spcBef>
                          <a:spcPts val="0"/>
                        </a:spcBef>
                        <a:spcAft>
                          <a:spcPts val="0"/>
                        </a:spcAft>
                        <a:buNone/>
                      </a:pPr>
                      <a:r>
                        <a:rPr lang="zh-CN">
                          <a:solidFill>
                            <a:srgbClr val="FFFFFF"/>
                          </a:solidFill>
                        </a:rPr>
                        <a:t>Test</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3125.479</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noAutofit/>
                    </a:bodyPr>
                    <a:lstStyle/>
                    <a:p>
                      <a:pPr indent="0" lvl="0" marL="0" rtl="0" algn="l">
                        <a:spcBef>
                          <a:spcPts val="0"/>
                        </a:spcBef>
                        <a:spcAft>
                          <a:spcPts val="0"/>
                        </a:spcAft>
                        <a:buNone/>
                      </a:pPr>
                      <a:r>
                        <a:rPr lang="zh-CN">
                          <a:solidFill>
                            <a:srgbClr val="FFFFFF"/>
                          </a:solidFill>
                        </a:rPr>
                        <a:t>1754.003</a:t>
                      </a:r>
                      <a:endParaRPr>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pic>
        <p:nvPicPr>
          <p:cNvPr id="339" name="Google Shape;339;p29"/>
          <p:cNvPicPr preferRelativeResize="0"/>
          <p:nvPr/>
        </p:nvPicPr>
        <p:blipFill>
          <a:blip r:embed="rId3">
            <a:alphaModFix/>
          </a:blip>
          <a:stretch>
            <a:fillRect/>
          </a:stretch>
        </p:blipFill>
        <p:spPr>
          <a:xfrm>
            <a:off x="228600" y="1309975"/>
            <a:ext cx="7447195" cy="5319425"/>
          </a:xfrm>
          <a:prstGeom prst="rect">
            <a:avLst/>
          </a:prstGeom>
          <a:noFill/>
          <a:ln>
            <a:noFill/>
          </a:ln>
        </p:spPr>
      </p:pic>
      <p:pic>
        <p:nvPicPr>
          <p:cNvPr id="340" name="Google Shape;340;p29"/>
          <p:cNvPicPr preferRelativeResize="0"/>
          <p:nvPr/>
        </p:nvPicPr>
        <p:blipFill>
          <a:blip r:embed="rId4">
            <a:alphaModFix/>
          </a:blip>
          <a:stretch>
            <a:fillRect/>
          </a:stretch>
        </p:blipFill>
        <p:spPr>
          <a:xfrm>
            <a:off x="7828195" y="3736500"/>
            <a:ext cx="4211405" cy="25990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0"/>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47" name="Google Shape;347;p30"/>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48" name="Google Shape;348;p30"/>
          <p:cNvSpPr/>
          <p:nvPr/>
        </p:nvSpPr>
        <p:spPr>
          <a:xfrm>
            <a:off x="1299350" y="1748074"/>
            <a:ext cx="949200" cy="926400"/>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ctr">
              <a:spcBef>
                <a:spcPts val="0"/>
              </a:spcBef>
              <a:spcAft>
                <a:spcPts val="0"/>
              </a:spcAft>
              <a:buNone/>
            </a:pPr>
            <a:r>
              <a:rPr b="1" lang="zh-CN" sz="3200">
                <a:solidFill>
                  <a:srgbClr val="FFFFFF"/>
                </a:solidFill>
                <a:latin typeface="Garamond"/>
                <a:ea typeface="Garamond"/>
                <a:cs typeface="Garamond"/>
                <a:sym typeface="Garamond"/>
              </a:rPr>
              <a:t>1</a:t>
            </a:r>
            <a:endParaRPr b="1" sz="3200">
              <a:solidFill>
                <a:srgbClr val="FFFFFF"/>
              </a:solidFill>
              <a:latin typeface="Garamond"/>
              <a:ea typeface="Garamond"/>
              <a:cs typeface="Garamond"/>
              <a:sym typeface="Garamond"/>
            </a:endParaRPr>
          </a:p>
        </p:txBody>
      </p:sp>
      <p:sp>
        <p:nvSpPr>
          <p:cNvPr id="349" name="Google Shape;349;p30"/>
          <p:cNvSpPr/>
          <p:nvPr/>
        </p:nvSpPr>
        <p:spPr>
          <a:xfrm>
            <a:off x="3912225" y="3557925"/>
            <a:ext cx="1055400" cy="1046400"/>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chemeClr val="dk1"/>
              </a:buClr>
              <a:buFont typeface="Arial"/>
              <a:buNone/>
            </a:pPr>
            <a:r>
              <a:rPr b="1" lang="zh-CN" sz="3200">
                <a:solidFill>
                  <a:srgbClr val="FFFFFF"/>
                </a:solidFill>
                <a:latin typeface="Garamond"/>
                <a:ea typeface="Garamond"/>
                <a:cs typeface="Garamond"/>
                <a:sym typeface="Garamond"/>
              </a:rPr>
              <a:t>2</a:t>
            </a:r>
            <a:endParaRPr sz="3200">
              <a:solidFill>
                <a:schemeClr val="accent2"/>
              </a:solidFill>
              <a:latin typeface="Arial"/>
              <a:ea typeface="Arial"/>
              <a:cs typeface="Arial"/>
              <a:sym typeface="Arial"/>
            </a:endParaRPr>
          </a:p>
        </p:txBody>
      </p:sp>
      <p:sp>
        <p:nvSpPr>
          <p:cNvPr id="350" name="Google Shape;350;p30"/>
          <p:cNvSpPr/>
          <p:nvPr/>
        </p:nvSpPr>
        <p:spPr>
          <a:xfrm>
            <a:off x="7057399" y="1748069"/>
            <a:ext cx="949200" cy="926400"/>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chemeClr val="dk1"/>
              </a:buClr>
              <a:buFont typeface="Arial"/>
              <a:buNone/>
            </a:pPr>
            <a:r>
              <a:rPr b="1" lang="zh-CN" sz="3200">
                <a:solidFill>
                  <a:srgbClr val="FFFFFF"/>
                </a:solidFill>
                <a:latin typeface="Garamond"/>
                <a:ea typeface="Garamond"/>
                <a:cs typeface="Garamond"/>
                <a:sym typeface="Garamond"/>
              </a:rPr>
              <a:t>3</a:t>
            </a:r>
            <a:endParaRPr sz="3200">
              <a:solidFill>
                <a:schemeClr val="accent2"/>
              </a:solidFill>
              <a:latin typeface="Arial"/>
              <a:ea typeface="Arial"/>
              <a:cs typeface="Arial"/>
              <a:sym typeface="Arial"/>
            </a:endParaRPr>
          </a:p>
        </p:txBody>
      </p:sp>
      <p:sp>
        <p:nvSpPr>
          <p:cNvPr id="351" name="Google Shape;351;p30"/>
          <p:cNvSpPr/>
          <p:nvPr/>
        </p:nvSpPr>
        <p:spPr>
          <a:xfrm>
            <a:off x="9110575" y="3557925"/>
            <a:ext cx="1055400" cy="1046400"/>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45700" spcFirstLastPara="1" rIns="45700" wrap="square" tIns="45700">
            <a:noAutofit/>
          </a:bodyPr>
          <a:lstStyle/>
          <a:p>
            <a:pPr indent="0" lvl="0" marL="0" rtl="0" algn="ctr">
              <a:spcBef>
                <a:spcPts val="0"/>
              </a:spcBef>
              <a:spcAft>
                <a:spcPts val="0"/>
              </a:spcAft>
              <a:buClr>
                <a:schemeClr val="dk1"/>
              </a:buClr>
              <a:buFont typeface="Arial"/>
              <a:buNone/>
            </a:pPr>
            <a:r>
              <a:rPr b="1" lang="zh-CN" sz="3200">
                <a:solidFill>
                  <a:srgbClr val="FFFFFF"/>
                </a:solidFill>
                <a:latin typeface="Garamond"/>
                <a:ea typeface="Garamond"/>
                <a:cs typeface="Garamond"/>
                <a:sym typeface="Garamond"/>
              </a:rPr>
              <a:t>4</a:t>
            </a:r>
            <a:endParaRPr sz="3200">
              <a:solidFill>
                <a:schemeClr val="accent2"/>
              </a:solidFill>
              <a:latin typeface="Arial"/>
              <a:ea typeface="Arial"/>
              <a:cs typeface="Arial"/>
              <a:sym typeface="Arial"/>
            </a:endParaRPr>
          </a:p>
        </p:txBody>
      </p:sp>
      <p:sp>
        <p:nvSpPr>
          <p:cNvPr id="352" name="Google Shape;352;p30"/>
          <p:cNvSpPr/>
          <p:nvPr/>
        </p:nvSpPr>
        <p:spPr>
          <a:xfrm>
            <a:off x="728775" y="3591325"/>
            <a:ext cx="3183300" cy="92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2400">
                <a:solidFill>
                  <a:schemeClr val="lt1"/>
                </a:solidFill>
                <a:latin typeface="Garamond"/>
                <a:ea typeface="Garamond"/>
                <a:cs typeface="Garamond"/>
                <a:sym typeface="Garamond"/>
              </a:rPr>
              <a:t>Google trend is useful for our forecasts.</a:t>
            </a:r>
            <a:endParaRPr b="1" sz="1800">
              <a:solidFill>
                <a:schemeClr val="lt1"/>
              </a:solidFill>
            </a:endParaRPr>
          </a:p>
        </p:txBody>
      </p:sp>
      <p:sp>
        <p:nvSpPr>
          <p:cNvPr id="353" name="Google Shape;353;p30"/>
          <p:cNvSpPr/>
          <p:nvPr/>
        </p:nvSpPr>
        <p:spPr>
          <a:xfrm>
            <a:off x="214775" y="146875"/>
            <a:ext cx="3328800" cy="6336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3600">
                <a:solidFill>
                  <a:srgbClr val="F6F9FC"/>
                </a:solidFill>
                <a:latin typeface="Garamond"/>
                <a:ea typeface="Garamond"/>
                <a:cs typeface="Garamond"/>
                <a:sym typeface="Garamond"/>
              </a:rPr>
              <a:t>Conclusion(s)</a:t>
            </a:r>
            <a:endParaRPr b="1" sz="3600">
              <a:solidFill>
                <a:schemeClr val="dk1"/>
              </a:solidFill>
              <a:latin typeface="Garamond"/>
              <a:ea typeface="Garamond"/>
              <a:cs typeface="Garamond"/>
              <a:sym typeface="Garamond"/>
            </a:endParaRPr>
          </a:p>
        </p:txBody>
      </p:sp>
      <p:sp>
        <p:nvSpPr>
          <p:cNvPr id="354" name="Google Shape;354;p30"/>
          <p:cNvSpPr/>
          <p:nvPr/>
        </p:nvSpPr>
        <p:spPr>
          <a:xfrm>
            <a:off x="8120175" y="1762525"/>
            <a:ext cx="3596400" cy="92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2400">
                <a:solidFill>
                  <a:schemeClr val="lt1"/>
                </a:solidFill>
                <a:latin typeface="Garamond"/>
                <a:ea typeface="Garamond"/>
                <a:cs typeface="Garamond"/>
                <a:sym typeface="Garamond"/>
              </a:rPr>
              <a:t>Spikes(outliers ) are extremly hard to catch.</a:t>
            </a:r>
            <a:endParaRPr b="1" sz="1800">
              <a:solidFill>
                <a:schemeClr val="lt1"/>
              </a:solidFill>
            </a:endParaRPr>
          </a:p>
        </p:txBody>
      </p:sp>
      <p:sp>
        <p:nvSpPr>
          <p:cNvPr id="355" name="Google Shape;355;p30"/>
          <p:cNvSpPr/>
          <p:nvPr/>
        </p:nvSpPr>
        <p:spPr>
          <a:xfrm>
            <a:off x="2405175" y="1762525"/>
            <a:ext cx="3183300" cy="926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2400">
                <a:solidFill>
                  <a:schemeClr val="lt1"/>
                </a:solidFill>
                <a:latin typeface="Garamond"/>
                <a:ea typeface="Garamond"/>
                <a:cs typeface="Garamond"/>
                <a:sym typeface="Garamond"/>
              </a:rPr>
              <a:t>ARIMAX is considered the best model.</a:t>
            </a:r>
            <a:endParaRPr b="1" sz="1800">
              <a:solidFill>
                <a:schemeClr val="lt1"/>
              </a:solidFill>
            </a:endParaRPr>
          </a:p>
        </p:txBody>
      </p:sp>
      <p:sp>
        <p:nvSpPr>
          <p:cNvPr id="356" name="Google Shape;356;p30"/>
          <p:cNvSpPr/>
          <p:nvPr/>
        </p:nvSpPr>
        <p:spPr>
          <a:xfrm>
            <a:off x="5834175" y="3591325"/>
            <a:ext cx="3183300" cy="1465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zh-CN" sz="2400">
                <a:solidFill>
                  <a:schemeClr val="lt1"/>
                </a:solidFill>
                <a:latin typeface="Garamond"/>
                <a:ea typeface="Garamond"/>
                <a:cs typeface="Garamond"/>
                <a:sym typeface="Garamond"/>
              </a:rPr>
              <a:t>ML + ARIMA errors performance are on par with ARIMAX.</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500"/>
                                        <p:tgtEl>
                                          <p:spTgt spid="346"/>
                                        </p:tgtEl>
                                        <p:attrNameLst>
                                          <p:attrName>ppt_w</p:attrName>
                                        </p:attrNameLst>
                                      </p:cBhvr>
                                      <p:tavLst>
                                        <p:tav fmla="" tm="0">
                                          <p:val>
                                            <p:strVal val="0"/>
                                          </p:val>
                                        </p:tav>
                                        <p:tav fmla="" tm="100000">
                                          <p:val>
                                            <p:strVal val="#ppt_w"/>
                                          </p:val>
                                        </p:tav>
                                      </p:tavLst>
                                    </p:anim>
                                    <p:anim calcmode="lin" valueType="num">
                                      <p:cBhvr additive="base">
                                        <p:cTn dur="500"/>
                                        <p:tgtEl>
                                          <p:spTgt spid="34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500"/>
                                        <p:tgtEl>
                                          <p:spTgt spid="347"/>
                                        </p:tgtEl>
                                        <p:attrNameLst>
                                          <p:attrName>ppt_w</p:attrName>
                                        </p:attrNameLst>
                                      </p:cBhvr>
                                      <p:tavLst>
                                        <p:tav fmla="" tm="0">
                                          <p:val>
                                            <p:strVal val="0"/>
                                          </p:val>
                                        </p:tav>
                                        <p:tav fmla="" tm="100000">
                                          <p:val>
                                            <p:strVal val="#ppt_w"/>
                                          </p:val>
                                        </p:tav>
                                      </p:tavLst>
                                    </p:anim>
                                    <p:anim calcmode="lin" valueType="num">
                                      <p:cBhvr additive="base">
                                        <p:cTn dur="500"/>
                                        <p:tgtEl>
                                          <p:spTgt spid="34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500"/>
                                        <p:tgtEl>
                                          <p:spTgt spid="348"/>
                                        </p:tgtEl>
                                        <p:attrNameLst>
                                          <p:attrName>ppt_w</p:attrName>
                                        </p:attrNameLst>
                                      </p:cBhvr>
                                      <p:tavLst>
                                        <p:tav fmla="" tm="0">
                                          <p:val>
                                            <p:strVal val="0"/>
                                          </p:val>
                                        </p:tav>
                                        <p:tav fmla="" tm="100000">
                                          <p:val>
                                            <p:strVal val="#ppt_w"/>
                                          </p:val>
                                        </p:tav>
                                      </p:tavLst>
                                    </p:anim>
                                    <p:anim calcmode="lin" valueType="num">
                                      <p:cBhvr additive="base">
                                        <p:cTn dur="500"/>
                                        <p:tgtEl>
                                          <p:spTgt spid="34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49"/>
                                        </p:tgtEl>
                                        <p:attrNameLst>
                                          <p:attrName>style.visibility</p:attrName>
                                        </p:attrNameLst>
                                      </p:cBhvr>
                                      <p:to>
                                        <p:strVal val="visible"/>
                                      </p:to>
                                    </p:set>
                                    <p:anim calcmode="lin" valueType="num">
                                      <p:cBhvr additive="base">
                                        <p:cTn dur="500"/>
                                        <p:tgtEl>
                                          <p:spTgt spid="349"/>
                                        </p:tgtEl>
                                        <p:attrNameLst>
                                          <p:attrName>ppt_w</p:attrName>
                                        </p:attrNameLst>
                                      </p:cBhvr>
                                      <p:tavLst>
                                        <p:tav fmla="" tm="0">
                                          <p:val>
                                            <p:strVal val="0"/>
                                          </p:val>
                                        </p:tav>
                                        <p:tav fmla="" tm="100000">
                                          <p:val>
                                            <p:strVal val="#ppt_w"/>
                                          </p:val>
                                        </p:tav>
                                      </p:tavLst>
                                    </p:anim>
                                    <p:anim calcmode="lin" valueType="num">
                                      <p:cBhvr additive="base">
                                        <p:cTn dur="500"/>
                                        <p:tgtEl>
                                          <p:spTgt spid="34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0"/>
                                        </p:tgtEl>
                                        <p:attrNameLst>
                                          <p:attrName>style.visibility</p:attrName>
                                        </p:attrNameLst>
                                      </p:cBhvr>
                                      <p:to>
                                        <p:strVal val="visible"/>
                                      </p:to>
                                    </p:set>
                                    <p:anim calcmode="lin" valueType="num">
                                      <p:cBhvr additive="base">
                                        <p:cTn dur="500"/>
                                        <p:tgtEl>
                                          <p:spTgt spid="350"/>
                                        </p:tgtEl>
                                        <p:attrNameLst>
                                          <p:attrName>ppt_w</p:attrName>
                                        </p:attrNameLst>
                                      </p:cBhvr>
                                      <p:tavLst>
                                        <p:tav fmla="" tm="0">
                                          <p:val>
                                            <p:strVal val="0"/>
                                          </p:val>
                                        </p:tav>
                                        <p:tav fmla="" tm="100000">
                                          <p:val>
                                            <p:strVal val="#ppt_w"/>
                                          </p:val>
                                        </p:tav>
                                      </p:tavLst>
                                    </p:anim>
                                    <p:anim calcmode="lin" valueType="num">
                                      <p:cBhvr additive="base">
                                        <p:cTn dur="500"/>
                                        <p:tgtEl>
                                          <p:spTgt spid="3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500"/>
                                        <p:tgtEl>
                                          <p:spTgt spid="351"/>
                                        </p:tgtEl>
                                        <p:attrNameLst>
                                          <p:attrName>ppt_w</p:attrName>
                                        </p:attrNameLst>
                                      </p:cBhvr>
                                      <p:tavLst>
                                        <p:tav fmla="" tm="0">
                                          <p:val>
                                            <p:strVal val="0"/>
                                          </p:val>
                                        </p:tav>
                                        <p:tav fmla="" tm="100000">
                                          <p:val>
                                            <p:strVal val="#ppt_w"/>
                                          </p:val>
                                        </p:tav>
                                      </p:tavLst>
                                    </p:anim>
                                    <p:anim calcmode="lin" valueType="num">
                                      <p:cBhvr additive="base">
                                        <p:cTn dur="500"/>
                                        <p:tgtEl>
                                          <p:spTgt spid="3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3"/>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81" name="Google Shape;81;p13"/>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grpSp>
        <p:nvGrpSpPr>
          <p:cNvPr id="82" name="Google Shape;82;p13"/>
          <p:cNvGrpSpPr/>
          <p:nvPr/>
        </p:nvGrpSpPr>
        <p:grpSpPr>
          <a:xfrm>
            <a:off x="4255077" y="1556858"/>
            <a:ext cx="3735016" cy="3858422"/>
            <a:chOff x="4254002" y="2062420"/>
            <a:chExt cx="3735016" cy="3858422"/>
          </a:xfrm>
        </p:grpSpPr>
        <p:sp>
          <p:nvSpPr>
            <p:cNvPr id="83" name="Google Shape;83;p13"/>
            <p:cNvSpPr/>
            <p:nvPr/>
          </p:nvSpPr>
          <p:spPr>
            <a:xfrm rot="2796417">
              <a:off x="5012532" y="2251869"/>
              <a:ext cx="1143000" cy="1443037"/>
            </a:xfrm>
            <a:custGeom>
              <a:rect b="b" l="l" r="r" t="t"/>
              <a:pathLst>
                <a:path extrusionOk="0" h="2524712" w="1997680">
                  <a:moveTo>
                    <a:pt x="150246" y="824418"/>
                  </a:moveTo>
                  <a:lnTo>
                    <a:pt x="929670" y="0"/>
                  </a:lnTo>
                  <a:lnTo>
                    <a:pt x="1280355" y="331546"/>
                  </a:lnTo>
                  <a:lnTo>
                    <a:pt x="1655649" y="686358"/>
                  </a:lnTo>
                  <a:lnTo>
                    <a:pt x="1997680" y="1009723"/>
                  </a:lnTo>
                  <a:lnTo>
                    <a:pt x="1690021" y="1335142"/>
                  </a:lnTo>
                  <a:lnTo>
                    <a:pt x="1691814" y="1336837"/>
                  </a:lnTo>
                  <a:lnTo>
                    <a:pt x="1666479" y="1369692"/>
                  </a:lnTo>
                  <a:cubicBezTo>
                    <a:pt x="1616466" y="1450265"/>
                    <a:pt x="1605036" y="1547518"/>
                    <a:pt x="1631465" y="1635569"/>
                  </a:cubicBezTo>
                  <a:lnTo>
                    <a:pt x="1633083" y="1639655"/>
                  </a:lnTo>
                  <a:lnTo>
                    <a:pt x="1632398" y="1639864"/>
                  </a:lnTo>
                  <a:lnTo>
                    <a:pt x="1770641" y="2093848"/>
                  </a:lnTo>
                  <a:lnTo>
                    <a:pt x="355698" y="2524712"/>
                  </a:lnTo>
                  <a:lnTo>
                    <a:pt x="30604" y="1457111"/>
                  </a:lnTo>
                  <a:lnTo>
                    <a:pt x="32026" y="1456678"/>
                  </a:lnTo>
                  <a:lnTo>
                    <a:pt x="28667" y="1448193"/>
                  </a:lnTo>
                  <a:cubicBezTo>
                    <a:pt x="-26207" y="1265374"/>
                    <a:pt x="-2477" y="1063448"/>
                    <a:pt x="101365" y="896153"/>
                  </a:cubicBezTo>
                  <a:lnTo>
                    <a:pt x="153968" y="827937"/>
                  </a:lnTo>
                  <a:lnTo>
                    <a:pt x="150246" y="824418"/>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 name="Google Shape;84;p13"/>
            <p:cNvSpPr/>
            <p:nvPr/>
          </p:nvSpPr>
          <p:spPr>
            <a:xfrm flipH="1" rot="-2796417">
              <a:off x="6077744" y="2258219"/>
              <a:ext cx="1133475" cy="1443037"/>
            </a:xfrm>
            <a:custGeom>
              <a:rect b="b" l="l" r="r" t="t"/>
              <a:pathLst>
                <a:path extrusionOk="0" h="2524712" w="1982833">
                  <a:moveTo>
                    <a:pt x="929670" y="0"/>
                  </a:move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lnTo>
                    <a:pt x="1699679" y="2115457"/>
                  </a:lnTo>
                  <a:lnTo>
                    <a:pt x="1566897" y="1679404"/>
                  </a:lnTo>
                  <a:lnTo>
                    <a:pt x="1567582" y="1679195"/>
                  </a:lnTo>
                  <a:lnTo>
                    <a:pt x="1565964" y="1675108"/>
                  </a:lnTo>
                  <a:cubicBezTo>
                    <a:pt x="1539535" y="1587058"/>
                    <a:pt x="1550964" y="1489806"/>
                    <a:pt x="1600977" y="1409232"/>
                  </a:cubicBezTo>
                  <a:lnTo>
                    <a:pt x="1626313" y="1376377"/>
                  </a:lnTo>
                  <a:lnTo>
                    <a:pt x="1624520" y="1374682"/>
                  </a:lnTo>
                  <a:lnTo>
                    <a:pt x="1982833" y="995685"/>
                  </a:lnTo>
                  <a:lnTo>
                    <a:pt x="1655649" y="686358"/>
                  </a:lnTo>
                  <a:lnTo>
                    <a:pt x="1280355" y="331546"/>
                  </a:lnTo>
                  <a:lnTo>
                    <a:pt x="929670" y="0"/>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3"/>
            <p:cNvSpPr/>
            <p:nvPr/>
          </p:nvSpPr>
          <p:spPr>
            <a:xfrm rot="9988334">
              <a:off x="6707188" y="3327400"/>
              <a:ext cx="1128712" cy="1443038"/>
            </a:xfrm>
            <a:custGeom>
              <a:rect b="b" l="l" r="r" t="t"/>
              <a:pathLst>
                <a:path extrusionOk="0" h="2524712" w="1974521">
                  <a:moveTo>
                    <a:pt x="355698" y="2524712"/>
                  </a:moveTo>
                  <a:lnTo>
                    <a:pt x="30604" y="1457111"/>
                  </a:lnTo>
                  <a:lnTo>
                    <a:pt x="32026" y="1456678"/>
                  </a:lnTo>
                  <a:lnTo>
                    <a:pt x="28667" y="1448193"/>
                  </a:lnTo>
                  <a:cubicBezTo>
                    <a:pt x="-26207" y="1265374"/>
                    <a:pt x="-2477" y="1063448"/>
                    <a:pt x="101365" y="896153"/>
                  </a:cubicBezTo>
                  <a:lnTo>
                    <a:pt x="153968" y="827937"/>
                  </a:lnTo>
                  <a:lnTo>
                    <a:pt x="150246" y="824418"/>
                  </a:lnTo>
                  <a:lnTo>
                    <a:pt x="929670" y="0"/>
                  </a:lnTo>
                  <a:lnTo>
                    <a:pt x="1280355" y="331546"/>
                  </a:lnTo>
                  <a:lnTo>
                    <a:pt x="1655649" y="686358"/>
                  </a:lnTo>
                  <a:lnTo>
                    <a:pt x="1974521" y="987827"/>
                  </a:lnTo>
                  <a:lnTo>
                    <a:pt x="1630161" y="1352065"/>
                  </a:lnTo>
                  <a:lnTo>
                    <a:pt x="1631954" y="1353760"/>
                  </a:lnTo>
                  <a:lnTo>
                    <a:pt x="1606619" y="1386615"/>
                  </a:lnTo>
                  <a:cubicBezTo>
                    <a:pt x="1556606" y="1467188"/>
                    <a:pt x="1545177" y="1564441"/>
                    <a:pt x="1571605" y="1652492"/>
                  </a:cubicBezTo>
                  <a:lnTo>
                    <a:pt x="1573223" y="1656578"/>
                  </a:lnTo>
                  <a:lnTo>
                    <a:pt x="1572538" y="1656786"/>
                  </a:lnTo>
                  <a:lnTo>
                    <a:pt x="1711144" y="2111965"/>
                  </a:lnTo>
                  <a:lnTo>
                    <a:pt x="355698" y="2524712"/>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13"/>
            <p:cNvSpPr/>
            <p:nvPr/>
          </p:nvSpPr>
          <p:spPr>
            <a:xfrm flipH="1" rot="-9988334">
              <a:off x="4406900" y="3328988"/>
              <a:ext cx="1144588" cy="1443037"/>
            </a:xfrm>
            <a:custGeom>
              <a:rect b="b" l="l" r="r" t="t"/>
              <a:pathLst>
                <a:path extrusionOk="0" h="2524712" w="2003794">
                  <a:moveTo>
                    <a:pt x="355698" y="2524712"/>
                  </a:moveTo>
                  <a:lnTo>
                    <a:pt x="1749448" y="2100302"/>
                  </a:lnTo>
                  <a:lnTo>
                    <a:pt x="1617702" y="1667654"/>
                  </a:lnTo>
                  <a:lnTo>
                    <a:pt x="1618387" y="1667445"/>
                  </a:lnTo>
                  <a:lnTo>
                    <a:pt x="1616769" y="1663359"/>
                  </a:lnTo>
                  <a:cubicBezTo>
                    <a:pt x="1590341" y="1575308"/>
                    <a:pt x="1601770" y="1478056"/>
                    <a:pt x="1651782" y="1397482"/>
                  </a:cubicBezTo>
                  <a:lnTo>
                    <a:pt x="1677117" y="1364628"/>
                  </a:lnTo>
                  <a:lnTo>
                    <a:pt x="1675325" y="1362932"/>
                  </a:lnTo>
                  <a:lnTo>
                    <a:pt x="2003794" y="1015502"/>
                  </a:lnTo>
                  <a:lnTo>
                    <a:pt x="1655649" y="686358"/>
                  </a:lnTo>
                  <a:lnTo>
                    <a:pt x="1280355" y="331546"/>
                  </a:lnTo>
                  <a:lnTo>
                    <a:pt x="929670" y="0"/>
                  </a:lnTo>
                  <a:lnTo>
                    <a:pt x="150246" y="824418"/>
                  </a:lnTo>
                  <a:lnTo>
                    <a:pt x="153968" y="827937"/>
                  </a:lnTo>
                  <a:lnTo>
                    <a:pt x="101365" y="896153"/>
                  </a:lnTo>
                  <a:cubicBezTo>
                    <a:pt x="-2477" y="1063448"/>
                    <a:pt x="-26207" y="1265374"/>
                    <a:pt x="28667" y="1448193"/>
                  </a:cubicBezTo>
                  <a:lnTo>
                    <a:pt x="32026" y="1456678"/>
                  </a:lnTo>
                  <a:lnTo>
                    <a:pt x="30604" y="1457111"/>
                  </a:lnTo>
                  <a:lnTo>
                    <a:pt x="355698" y="2524712"/>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 name="Google Shape;87;p13"/>
            <p:cNvSpPr/>
            <p:nvPr/>
          </p:nvSpPr>
          <p:spPr>
            <a:xfrm flipH="1" rot="7955030">
              <a:off x="5018882" y="4296568"/>
              <a:ext cx="1130300" cy="1439863"/>
            </a:xfrm>
            <a:custGeom>
              <a:rect b="b" l="l" r="r" t="t"/>
              <a:pathLst>
                <a:path extrusionOk="0" h="1814500" w="1424028">
                  <a:moveTo>
                    <a:pt x="1269105" y="1506080"/>
                  </a:moveTo>
                  <a:lnTo>
                    <a:pt x="1163632" y="1159707"/>
                  </a:lnTo>
                  <a:lnTo>
                    <a:pt x="1164125" y="1159558"/>
                  </a:lnTo>
                  <a:lnTo>
                    <a:pt x="1162960" y="1156613"/>
                  </a:lnTo>
                  <a:cubicBezTo>
                    <a:pt x="1143919" y="1093177"/>
                    <a:pt x="1152153" y="1023111"/>
                    <a:pt x="1188185" y="965063"/>
                  </a:cubicBezTo>
                  <a:lnTo>
                    <a:pt x="1206437" y="941392"/>
                  </a:lnTo>
                  <a:lnTo>
                    <a:pt x="1205146" y="940171"/>
                  </a:lnTo>
                  <a:lnTo>
                    <a:pt x="1424028" y="708654"/>
                  </a:lnTo>
                  <a:lnTo>
                    <a:pt x="1192812" y="490058"/>
                  </a:lnTo>
                  <a:lnTo>
                    <a:pt x="983249" y="291932"/>
                  </a:lnTo>
                  <a:lnTo>
                    <a:pt x="665595" y="0"/>
                  </a:lnTo>
                  <a:lnTo>
                    <a:pt x="108245" y="589524"/>
                  </a:lnTo>
                  <a:lnTo>
                    <a:pt x="110926" y="592059"/>
                  </a:lnTo>
                  <a:lnTo>
                    <a:pt x="73028" y="641205"/>
                  </a:lnTo>
                  <a:cubicBezTo>
                    <a:pt x="-1785" y="761733"/>
                    <a:pt x="-18881" y="907210"/>
                    <a:pt x="20653" y="1038922"/>
                  </a:cubicBezTo>
                  <a:lnTo>
                    <a:pt x="23073" y="1045035"/>
                  </a:lnTo>
                  <a:lnTo>
                    <a:pt x="22049" y="1045347"/>
                  </a:lnTo>
                  <a:lnTo>
                    <a:pt x="256263" y="1814500"/>
                  </a:lnTo>
                  <a:lnTo>
                    <a:pt x="1269105" y="1506080"/>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 name="Google Shape;88;p13"/>
            <p:cNvSpPr/>
            <p:nvPr/>
          </p:nvSpPr>
          <p:spPr>
            <a:xfrm rot="-7955030">
              <a:off x="6092032" y="4294981"/>
              <a:ext cx="1130300" cy="1443037"/>
            </a:xfrm>
            <a:custGeom>
              <a:rect b="b" l="l" r="r" t="t"/>
              <a:pathLst>
                <a:path extrusionOk="0" h="1818928" w="1424033">
                  <a:moveTo>
                    <a:pt x="1240478" y="1519225"/>
                  </a:moveTo>
                  <a:lnTo>
                    <a:pt x="256263" y="1818928"/>
                  </a:lnTo>
                  <a:lnTo>
                    <a:pt x="22049" y="1049775"/>
                  </a:lnTo>
                  <a:lnTo>
                    <a:pt x="23073" y="1049464"/>
                  </a:lnTo>
                  <a:lnTo>
                    <a:pt x="20653" y="1043350"/>
                  </a:lnTo>
                  <a:cubicBezTo>
                    <a:pt x="-18881" y="911639"/>
                    <a:pt x="-1785" y="766161"/>
                    <a:pt x="73029" y="645633"/>
                  </a:cubicBezTo>
                  <a:lnTo>
                    <a:pt x="110926" y="596487"/>
                  </a:lnTo>
                  <a:lnTo>
                    <a:pt x="108245" y="593952"/>
                  </a:lnTo>
                  <a:lnTo>
                    <a:pt x="669780" y="0"/>
                  </a:lnTo>
                  <a:lnTo>
                    <a:pt x="922431" y="238862"/>
                  </a:lnTo>
                  <a:lnTo>
                    <a:pt x="1192812" y="494486"/>
                  </a:lnTo>
                  <a:lnTo>
                    <a:pt x="1424033" y="713088"/>
                  </a:lnTo>
                  <a:lnTo>
                    <a:pt x="1181487" y="969635"/>
                  </a:lnTo>
                  <a:lnTo>
                    <a:pt x="1182779" y="970857"/>
                  </a:lnTo>
                  <a:lnTo>
                    <a:pt x="1164527" y="994527"/>
                  </a:lnTo>
                  <a:cubicBezTo>
                    <a:pt x="1128494" y="1052576"/>
                    <a:pt x="1120260" y="1122642"/>
                    <a:pt x="1139301" y="1186078"/>
                  </a:cubicBezTo>
                  <a:lnTo>
                    <a:pt x="1140466" y="1189021"/>
                  </a:lnTo>
                  <a:lnTo>
                    <a:pt x="1139973" y="1189172"/>
                  </a:lnTo>
                  <a:lnTo>
                    <a:pt x="1240478" y="1519225"/>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89" name="Google Shape;89;p13"/>
            <p:cNvGrpSpPr/>
            <p:nvPr/>
          </p:nvGrpSpPr>
          <p:grpSpPr>
            <a:xfrm>
              <a:off x="5330825" y="2720975"/>
              <a:ext cx="395288" cy="381000"/>
              <a:chOff x="0" y="0"/>
              <a:chExt cx="645684" cy="620945"/>
            </a:xfrm>
          </p:grpSpPr>
          <p:sp>
            <p:nvSpPr>
              <p:cNvPr id="90" name="Google Shape;90;p13"/>
              <p:cNvSpPr/>
              <p:nvPr/>
            </p:nvSpPr>
            <p:spPr>
              <a:xfrm>
                <a:off x="177563" y="0"/>
                <a:ext cx="290558" cy="294275"/>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1" name="Google Shape;91;p13"/>
              <p:cNvSpPr/>
              <p:nvPr/>
            </p:nvSpPr>
            <p:spPr>
              <a:xfrm>
                <a:off x="0" y="340170"/>
                <a:ext cx="645684" cy="280775"/>
              </a:xfrm>
              <a:custGeom>
                <a:rect b="b" l="l" r="r" t="t"/>
                <a:pathLst>
                  <a:path extrusionOk="0" h="87" w="200">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92" name="Google Shape;92;p13"/>
            <p:cNvGrpSpPr/>
            <p:nvPr/>
          </p:nvGrpSpPr>
          <p:grpSpPr>
            <a:xfrm>
              <a:off x="4657725" y="3832225"/>
              <a:ext cx="533400" cy="404813"/>
              <a:chOff x="0" y="0"/>
              <a:chExt cx="509646" cy="387231"/>
            </a:xfrm>
          </p:grpSpPr>
          <p:sp>
            <p:nvSpPr>
              <p:cNvPr id="93" name="Google Shape;93;p13"/>
              <p:cNvSpPr/>
              <p:nvPr/>
            </p:nvSpPr>
            <p:spPr>
              <a:xfrm>
                <a:off x="0" y="51839"/>
                <a:ext cx="337890" cy="335392"/>
              </a:xfrm>
              <a:custGeom>
                <a:rect b="b" l="l" r="r" t="t"/>
                <a:pathLst>
                  <a:path extrusionOk="0" h="227" w="229">
                    <a:moveTo>
                      <a:pt x="229" y="128"/>
                    </a:moveTo>
                    <a:cubicBezTo>
                      <a:pt x="229" y="98"/>
                      <a:pt x="229" y="98"/>
                      <a:pt x="229" y="98"/>
                    </a:cubicBezTo>
                    <a:cubicBezTo>
                      <a:pt x="206" y="93"/>
                      <a:pt x="206" y="93"/>
                      <a:pt x="206" y="93"/>
                    </a:cubicBezTo>
                    <a:cubicBezTo>
                      <a:pt x="204" y="87"/>
                      <a:pt x="202" y="81"/>
                      <a:pt x="200" y="76"/>
                    </a:cubicBezTo>
                    <a:cubicBezTo>
                      <a:pt x="216" y="58"/>
                      <a:pt x="216" y="58"/>
                      <a:pt x="216" y="58"/>
                    </a:cubicBezTo>
                    <a:cubicBezTo>
                      <a:pt x="198" y="34"/>
                      <a:pt x="198" y="34"/>
                      <a:pt x="198" y="34"/>
                    </a:cubicBezTo>
                    <a:cubicBezTo>
                      <a:pt x="176" y="44"/>
                      <a:pt x="176" y="44"/>
                      <a:pt x="176" y="44"/>
                    </a:cubicBezTo>
                    <a:cubicBezTo>
                      <a:pt x="172" y="39"/>
                      <a:pt x="167" y="36"/>
                      <a:pt x="161" y="33"/>
                    </a:cubicBezTo>
                    <a:cubicBezTo>
                      <a:pt x="164" y="9"/>
                      <a:pt x="164" y="9"/>
                      <a:pt x="164" y="9"/>
                    </a:cubicBezTo>
                    <a:cubicBezTo>
                      <a:pt x="135" y="0"/>
                      <a:pt x="135" y="0"/>
                      <a:pt x="135" y="0"/>
                    </a:cubicBezTo>
                    <a:cubicBezTo>
                      <a:pt x="123" y="20"/>
                      <a:pt x="123" y="20"/>
                      <a:pt x="123" y="20"/>
                    </a:cubicBezTo>
                    <a:cubicBezTo>
                      <a:pt x="120" y="20"/>
                      <a:pt x="117" y="20"/>
                      <a:pt x="114" y="20"/>
                    </a:cubicBezTo>
                    <a:cubicBezTo>
                      <a:pt x="111" y="20"/>
                      <a:pt x="108" y="20"/>
                      <a:pt x="105" y="20"/>
                    </a:cubicBezTo>
                    <a:cubicBezTo>
                      <a:pt x="93" y="0"/>
                      <a:pt x="93" y="0"/>
                      <a:pt x="93" y="0"/>
                    </a:cubicBezTo>
                    <a:cubicBezTo>
                      <a:pt x="65" y="9"/>
                      <a:pt x="65" y="9"/>
                      <a:pt x="65" y="9"/>
                    </a:cubicBezTo>
                    <a:cubicBezTo>
                      <a:pt x="67" y="33"/>
                      <a:pt x="67" y="33"/>
                      <a:pt x="67" y="33"/>
                    </a:cubicBezTo>
                    <a:cubicBezTo>
                      <a:pt x="62" y="36"/>
                      <a:pt x="57" y="39"/>
                      <a:pt x="52" y="44"/>
                    </a:cubicBezTo>
                    <a:cubicBezTo>
                      <a:pt x="30" y="34"/>
                      <a:pt x="30" y="34"/>
                      <a:pt x="30" y="34"/>
                    </a:cubicBezTo>
                    <a:cubicBezTo>
                      <a:pt x="13" y="58"/>
                      <a:pt x="13" y="58"/>
                      <a:pt x="13" y="58"/>
                    </a:cubicBezTo>
                    <a:cubicBezTo>
                      <a:pt x="29" y="76"/>
                      <a:pt x="29" y="76"/>
                      <a:pt x="29" y="76"/>
                    </a:cubicBezTo>
                    <a:cubicBezTo>
                      <a:pt x="26" y="81"/>
                      <a:pt x="24" y="87"/>
                      <a:pt x="23" y="94"/>
                    </a:cubicBezTo>
                    <a:cubicBezTo>
                      <a:pt x="0" y="98"/>
                      <a:pt x="0" y="98"/>
                      <a:pt x="0" y="98"/>
                    </a:cubicBezTo>
                    <a:cubicBezTo>
                      <a:pt x="0" y="128"/>
                      <a:pt x="0" y="128"/>
                      <a:pt x="0" y="128"/>
                    </a:cubicBezTo>
                    <a:cubicBezTo>
                      <a:pt x="23" y="133"/>
                      <a:pt x="23" y="133"/>
                      <a:pt x="23" y="133"/>
                    </a:cubicBezTo>
                    <a:cubicBezTo>
                      <a:pt x="24" y="139"/>
                      <a:pt x="26" y="145"/>
                      <a:pt x="29" y="151"/>
                    </a:cubicBezTo>
                    <a:cubicBezTo>
                      <a:pt x="13" y="169"/>
                      <a:pt x="13" y="169"/>
                      <a:pt x="13" y="169"/>
                    </a:cubicBezTo>
                    <a:cubicBezTo>
                      <a:pt x="31" y="193"/>
                      <a:pt x="31" y="193"/>
                      <a:pt x="31" y="193"/>
                    </a:cubicBezTo>
                    <a:cubicBezTo>
                      <a:pt x="52" y="183"/>
                      <a:pt x="52" y="183"/>
                      <a:pt x="52" y="183"/>
                    </a:cubicBezTo>
                    <a:cubicBezTo>
                      <a:pt x="57" y="187"/>
                      <a:pt x="62" y="191"/>
                      <a:pt x="67" y="194"/>
                    </a:cubicBezTo>
                    <a:cubicBezTo>
                      <a:pt x="65" y="218"/>
                      <a:pt x="65" y="218"/>
                      <a:pt x="65" y="218"/>
                    </a:cubicBezTo>
                    <a:cubicBezTo>
                      <a:pt x="93" y="227"/>
                      <a:pt x="93" y="227"/>
                      <a:pt x="93" y="227"/>
                    </a:cubicBezTo>
                    <a:cubicBezTo>
                      <a:pt x="105" y="206"/>
                      <a:pt x="105" y="206"/>
                      <a:pt x="105" y="206"/>
                    </a:cubicBezTo>
                    <a:cubicBezTo>
                      <a:pt x="108" y="207"/>
                      <a:pt x="111" y="207"/>
                      <a:pt x="114" y="207"/>
                    </a:cubicBezTo>
                    <a:cubicBezTo>
                      <a:pt x="117" y="207"/>
                      <a:pt x="121" y="207"/>
                      <a:pt x="124" y="206"/>
                    </a:cubicBezTo>
                    <a:cubicBezTo>
                      <a:pt x="135" y="227"/>
                      <a:pt x="135" y="227"/>
                      <a:pt x="135" y="227"/>
                    </a:cubicBezTo>
                    <a:cubicBezTo>
                      <a:pt x="164" y="217"/>
                      <a:pt x="164" y="217"/>
                      <a:pt x="164" y="217"/>
                    </a:cubicBezTo>
                    <a:cubicBezTo>
                      <a:pt x="161" y="194"/>
                      <a:pt x="161" y="194"/>
                      <a:pt x="161" y="194"/>
                    </a:cubicBezTo>
                    <a:cubicBezTo>
                      <a:pt x="167" y="191"/>
                      <a:pt x="172" y="187"/>
                      <a:pt x="176" y="183"/>
                    </a:cubicBezTo>
                    <a:cubicBezTo>
                      <a:pt x="198" y="193"/>
                      <a:pt x="198" y="193"/>
                      <a:pt x="198" y="193"/>
                    </a:cubicBezTo>
                    <a:cubicBezTo>
                      <a:pt x="216" y="168"/>
                      <a:pt x="216" y="168"/>
                      <a:pt x="216" y="168"/>
                    </a:cubicBezTo>
                    <a:cubicBezTo>
                      <a:pt x="200" y="151"/>
                      <a:pt x="200" y="151"/>
                      <a:pt x="200" y="151"/>
                    </a:cubicBezTo>
                    <a:cubicBezTo>
                      <a:pt x="202" y="145"/>
                      <a:pt x="204" y="139"/>
                      <a:pt x="206" y="133"/>
                    </a:cubicBezTo>
                    <a:lnTo>
                      <a:pt x="229" y="128"/>
                    </a:lnTo>
                    <a:close/>
                    <a:moveTo>
                      <a:pt x="114" y="180"/>
                    </a:moveTo>
                    <a:cubicBezTo>
                      <a:pt x="77" y="180"/>
                      <a:pt x="47" y="150"/>
                      <a:pt x="47" y="113"/>
                    </a:cubicBezTo>
                    <a:cubicBezTo>
                      <a:pt x="47" y="76"/>
                      <a:pt x="77" y="46"/>
                      <a:pt x="114" y="46"/>
                    </a:cubicBezTo>
                    <a:cubicBezTo>
                      <a:pt x="151" y="46"/>
                      <a:pt x="181" y="76"/>
                      <a:pt x="181" y="113"/>
                    </a:cubicBezTo>
                    <a:cubicBezTo>
                      <a:pt x="181" y="150"/>
                      <a:pt x="151" y="180"/>
                      <a:pt x="114" y="180"/>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4" name="Google Shape;94;p13"/>
              <p:cNvSpPr/>
              <p:nvPr/>
            </p:nvSpPr>
            <p:spPr>
              <a:xfrm>
                <a:off x="309785" y="0"/>
                <a:ext cx="199861" cy="199861"/>
              </a:xfrm>
              <a:custGeom>
                <a:rect b="b" l="l" r="r" t="t"/>
                <a:pathLst>
                  <a:path extrusionOk="0" h="135" w="135">
                    <a:moveTo>
                      <a:pt x="135" y="76"/>
                    </a:moveTo>
                    <a:cubicBezTo>
                      <a:pt x="135" y="58"/>
                      <a:pt x="135" y="58"/>
                      <a:pt x="135" y="58"/>
                    </a:cubicBezTo>
                    <a:cubicBezTo>
                      <a:pt x="122" y="55"/>
                      <a:pt x="122" y="55"/>
                      <a:pt x="122" y="55"/>
                    </a:cubicBezTo>
                    <a:cubicBezTo>
                      <a:pt x="121" y="52"/>
                      <a:pt x="120" y="48"/>
                      <a:pt x="118" y="45"/>
                    </a:cubicBezTo>
                    <a:cubicBezTo>
                      <a:pt x="128" y="34"/>
                      <a:pt x="128" y="34"/>
                      <a:pt x="128" y="34"/>
                    </a:cubicBezTo>
                    <a:cubicBezTo>
                      <a:pt x="117" y="20"/>
                      <a:pt x="117" y="20"/>
                      <a:pt x="117" y="20"/>
                    </a:cubicBezTo>
                    <a:cubicBezTo>
                      <a:pt x="104" y="26"/>
                      <a:pt x="104" y="26"/>
                      <a:pt x="104" y="26"/>
                    </a:cubicBezTo>
                    <a:cubicBezTo>
                      <a:pt x="102" y="23"/>
                      <a:pt x="99" y="21"/>
                      <a:pt x="96" y="19"/>
                    </a:cubicBezTo>
                    <a:cubicBezTo>
                      <a:pt x="97" y="5"/>
                      <a:pt x="97" y="5"/>
                      <a:pt x="97" y="5"/>
                    </a:cubicBezTo>
                    <a:cubicBezTo>
                      <a:pt x="80" y="0"/>
                      <a:pt x="80" y="0"/>
                      <a:pt x="80" y="0"/>
                    </a:cubicBezTo>
                    <a:cubicBezTo>
                      <a:pt x="73" y="12"/>
                      <a:pt x="73" y="12"/>
                      <a:pt x="73" y="12"/>
                    </a:cubicBezTo>
                    <a:cubicBezTo>
                      <a:pt x="71" y="12"/>
                      <a:pt x="69" y="12"/>
                      <a:pt x="67" y="12"/>
                    </a:cubicBezTo>
                    <a:cubicBezTo>
                      <a:pt x="66" y="12"/>
                      <a:pt x="64" y="12"/>
                      <a:pt x="62" y="12"/>
                    </a:cubicBezTo>
                    <a:cubicBezTo>
                      <a:pt x="55" y="0"/>
                      <a:pt x="55" y="0"/>
                      <a:pt x="55" y="0"/>
                    </a:cubicBezTo>
                    <a:cubicBezTo>
                      <a:pt x="38" y="5"/>
                      <a:pt x="38" y="5"/>
                      <a:pt x="38" y="5"/>
                    </a:cubicBezTo>
                    <a:cubicBezTo>
                      <a:pt x="39" y="19"/>
                      <a:pt x="39" y="19"/>
                      <a:pt x="39" y="19"/>
                    </a:cubicBezTo>
                    <a:cubicBezTo>
                      <a:pt x="36" y="21"/>
                      <a:pt x="33" y="23"/>
                      <a:pt x="30" y="26"/>
                    </a:cubicBezTo>
                    <a:cubicBezTo>
                      <a:pt x="18" y="20"/>
                      <a:pt x="18" y="20"/>
                      <a:pt x="18" y="20"/>
                    </a:cubicBezTo>
                    <a:cubicBezTo>
                      <a:pt x="7" y="34"/>
                      <a:pt x="7" y="34"/>
                      <a:pt x="7" y="34"/>
                    </a:cubicBezTo>
                    <a:cubicBezTo>
                      <a:pt x="17" y="45"/>
                      <a:pt x="17" y="45"/>
                      <a:pt x="17" y="45"/>
                    </a:cubicBezTo>
                    <a:cubicBezTo>
                      <a:pt x="15" y="48"/>
                      <a:pt x="14" y="52"/>
                      <a:pt x="13" y="55"/>
                    </a:cubicBezTo>
                    <a:cubicBezTo>
                      <a:pt x="0" y="58"/>
                      <a:pt x="0" y="58"/>
                      <a:pt x="0" y="58"/>
                    </a:cubicBezTo>
                    <a:cubicBezTo>
                      <a:pt x="0" y="76"/>
                      <a:pt x="0" y="76"/>
                      <a:pt x="0" y="76"/>
                    </a:cubicBezTo>
                    <a:cubicBezTo>
                      <a:pt x="13" y="79"/>
                      <a:pt x="13" y="79"/>
                      <a:pt x="13" y="79"/>
                    </a:cubicBezTo>
                    <a:cubicBezTo>
                      <a:pt x="14" y="83"/>
                      <a:pt x="15" y="86"/>
                      <a:pt x="17" y="90"/>
                    </a:cubicBezTo>
                    <a:cubicBezTo>
                      <a:pt x="7" y="100"/>
                      <a:pt x="7" y="100"/>
                      <a:pt x="7" y="100"/>
                    </a:cubicBezTo>
                    <a:cubicBezTo>
                      <a:pt x="18" y="114"/>
                      <a:pt x="18" y="114"/>
                      <a:pt x="18" y="114"/>
                    </a:cubicBezTo>
                    <a:cubicBezTo>
                      <a:pt x="31" y="109"/>
                      <a:pt x="31" y="109"/>
                      <a:pt x="31" y="109"/>
                    </a:cubicBezTo>
                    <a:cubicBezTo>
                      <a:pt x="33" y="111"/>
                      <a:pt x="36" y="113"/>
                      <a:pt x="39" y="115"/>
                    </a:cubicBezTo>
                    <a:cubicBezTo>
                      <a:pt x="38" y="129"/>
                      <a:pt x="38" y="129"/>
                      <a:pt x="38" y="129"/>
                    </a:cubicBezTo>
                    <a:cubicBezTo>
                      <a:pt x="55" y="135"/>
                      <a:pt x="55" y="135"/>
                      <a:pt x="55" y="135"/>
                    </a:cubicBezTo>
                    <a:cubicBezTo>
                      <a:pt x="62" y="122"/>
                      <a:pt x="62" y="122"/>
                      <a:pt x="62" y="122"/>
                    </a:cubicBezTo>
                    <a:cubicBezTo>
                      <a:pt x="64" y="123"/>
                      <a:pt x="66" y="123"/>
                      <a:pt x="68" y="123"/>
                    </a:cubicBezTo>
                    <a:cubicBezTo>
                      <a:pt x="69" y="123"/>
                      <a:pt x="71" y="123"/>
                      <a:pt x="73" y="122"/>
                    </a:cubicBezTo>
                    <a:cubicBezTo>
                      <a:pt x="80" y="135"/>
                      <a:pt x="80" y="135"/>
                      <a:pt x="80" y="135"/>
                    </a:cubicBezTo>
                    <a:cubicBezTo>
                      <a:pt x="97" y="129"/>
                      <a:pt x="97" y="129"/>
                      <a:pt x="97" y="129"/>
                    </a:cubicBezTo>
                    <a:cubicBezTo>
                      <a:pt x="96" y="115"/>
                      <a:pt x="96" y="115"/>
                      <a:pt x="96" y="115"/>
                    </a:cubicBezTo>
                    <a:cubicBezTo>
                      <a:pt x="99" y="113"/>
                      <a:pt x="102" y="111"/>
                      <a:pt x="104" y="109"/>
                    </a:cubicBezTo>
                    <a:cubicBezTo>
                      <a:pt x="117" y="114"/>
                      <a:pt x="117" y="114"/>
                      <a:pt x="117" y="114"/>
                    </a:cubicBezTo>
                    <a:cubicBezTo>
                      <a:pt x="128" y="100"/>
                      <a:pt x="128" y="100"/>
                      <a:pt x="128" y="100"/>
                    </a:cubicBezTo>
                    <a:cubicBezTo>
                      <a:pt x="118" y="89"/>
                      <a:pt x="118" y="89"/>
                      <a:pt x="118" y="89"/>
                    </a:cubicBezTo>
                    <a:cubicBezTo>
                      <a:pt x="120" y="86"/>
                      <a:pt x="121" y="83"/>
                      <a:pt x="122" y="79"/>
                    </a:cubicBezTo>
                    <a:lnTo>
                      <a:pt x="135" y="76"/>
                    </a:lnTo>
                    <a:close/>
                    <a:moveTo>
                      <a:pt x="67" y="107"/>
                    </a:moveTo>
                    <a:cubicBezTo>
                      <a:pt x="46" y="107"/>
                      <a:pt x="28" y="89"/>
                      <a:pt x="28" y="67"/>
                    </a:cubicBezTo>
                    <a:cubicBezTo>
                      <a:pt x="28" y="45"/>
                      <a:pt x="46" y="27"/>
                      <a:pt x="67" y="27"/>
                    </a:cubicBezTo>
                    <a:cubicBezTo>
                      <a:pt x="89" y="27"/>
                      <a:pt x="107" y="45"/>
                      <a:pt x="107" y="67"/>
                    </a:cubicBezTo>
                    <a:cubicBezTo>
                      <a:pt x="107" y="89"/>
                      <a:pt x="89" y="107"/>
                      <a:pt x="67" y="107"/>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95" name="Google Shape;95;p13"/>
            <p:cNvGrpSpPr/>
            <p:nvPr/>
          </p:nvGrpSpPr>
          <p:grpSpPr>
            <a:xfrm>
              <a:off x="5365750" y="4833938"/>
              <a:ext cx="301625" cy="387350"/>
              <a:chOff x="0" y="0"/>
              <a:chExt cx="563562" cy="720725"/>
            </a:xfrm>
          </p:grpSpPr>
          <p:sp>
            <p:nvSpPr>
              <p:cNvPr id="96" name="Google Shape;96;p13"/>
              <p:cNvSpPr/>
              <p:nvPr/>
            </p:nvSpPr>
            <p:spPr>
              <a:xfrm>
                <a:off x="209550" y="0"/>
                <a:ext cx="142875" cy="720725"/>
              </a:xfrm>
              <a:custGeom>
                <a:rect b="b" l="l" r="r" t="t"/>
                <a:pathLst>
                  <a:path extrusionOk="0" h="321" w="64">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7" name="Google Shape;97;p13"/>
              <p:cNvSpPr/>
              <p:nvPr/>
            </p:nvSpPr>
            <p:spPr>
              <a:xfrm>
                <a:off x="0" y="439737"/>
                <a:ext cx="141288" cy="280988"/>
              </a:xfrm>
              <a:custGeom>
                <a:rect b="b" l="l" r="r" t="t"/>
                <a:pathLst>
                  <a:path extrusionOk="0" h="125" w="63">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13"/>
              <p:cNvSpPr/>
              <p:nvPr/>
            </p:nvSpPr>
            <p:spPr>
              <a:xfrm>
                <a:off x="420687" y="231775"/>
                <a:ext cx="142875" cy="488950"/>
              </a:xfrm>
              <a:custGeom>
                <a:rect b="b" l="l" r="r" t="t"/>
                <a:pathLst>
                  <a:path extrusionOk="0" h="218" w="64">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99" name="Google Shape;99;p13"/>
            <p:cNvGrpSpPr/>
            <p:nvPr/>
          </p:nvGrpSpPr>
          <p:grpSpPr>
            <a:xfrm>
              <a:off x="6588125" y="2790825"/>
              <a:ext cx="346075" cy="342900"/>
              <a:chOff x="0" y="0"/>
              <a:chExt cx="453105" cy="448433"/>
            </a:xfrm>
          </p:grpSpPr>
          <p:sp>
            <p:nvSpPr>
              <p:cNvPr id="100" name="Google Shape;100;p13"/>
              <p:cNvSpPr/>
              <p:nvPr/>
            </p:nvSpPr>
            <p:spPr>
              <a:xfrm>
                <a:off x="0" y="251309"/>
                <a:ext cx="453105" cy="197124"/>
              </a:xfrm>
              <a:custGeom>
                <a:rect b="b" l="l" r="r" t="t"/>
                <a:pathLst>
                  <a:path extrusionOk="0" h="89" w="205">
                    <a:moveTo>
                      <a:pt x="103" y="19"/>
                    </a:moveTo>
                    <a:cubicBezTo>
                      <a:pt x="82" y="19"/>
                      <a:pt x="62" y="12"/>
                      <a:pt x="47" y="0"/>
                    </a:cubicBezTo>
                    <a:cubicBezTo>
                      <a:pt x="0" y="0"/>
                      <a:pt x="0" y="0"/>
                      <a:pt x="0" y="0"/>
                    </a:cubicBezTo>
                    <a:cubicBezTo>
                      <a:pt x="0" y="67"/>
                      <a:pt x="0" y="67"/>
                      <a:pt x="0" y="67"/>
                    </a:cubicBezTo>
                    <a:cubicBezTo>
                      <a:pt x="0" y="79"/>
                      <a:pt x="10" y="89"/>
                      <a:pt x="22" y="89"/>
                    </a:cubicBezTo>
                    <a:cubicBezTo>
                      <a:pt x="183" y="89"/>
                      <a:pt x="183" y="89"/>
                      <a:pt x="183" y="89"/>
                    </a:cubicBezTo>
                    <a:cubicBezTo>
                      <a:pt x="195" y="89"/>
                      <a:pt x="205" y="79"/>
                      <a:pt x="205" y="67"/>
                    </a:cubicBezTo>
                    <a:cubicBezTo>
                      <a:pt x="205" y="0"/>
                      <a:pt x="205" y="0"/>
                      <a:pt x="205" y="0"/>
                    </a:cubicBezTo>
                    <a:cubicBezTo>
                      <a:pt x="158" y="0"/>
                      <a:pt x="158" y="0"/>
                      <a:pt x="158" y="0"/>
                    </a:cubicBezTo>
                    <a:cubicBezTo>
                      <a:pt x="143" y="12"/>
                      <a:pt x="124" y="19"/>
                      <a:pt x="103" y="19"/>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13"/>
              <p:cNvSpPr/>
              <p:nvPr/>
            </p:nvSpPr>
            <p:spPr>
              <a:xfrm>
                <a:off x="0" y="0"/>
                <a:ext cx="453105" cy="260652"/>
              </a:xfrm>
              <a:custGeom>
                <a:rect b="b" l="l" r="r" t="t"/>
                <a:pathLst>
                  <a:path extrusionOk="0" h="118" w="205">
                    <a:moveTo>
                      <a:pt x="183" y="42"/>
                    </a:moveTo>
                    <a:cubicBezTo>
                      <a:pt x="180" y="42"/>
                      <a:pt x="180" y="42"/>
                      <a:pt x="180" y="42"/>
                    </a:cubicBezTo>
                    <a:cubicBezTo>
                      <a:pt x="154" y="42"/>
                      <a:pt x="154" y="42"/>
                      <a:pt x="154" y="42"/>
                    </a:cubicBezTo>
                    <a:cubicBezTo>
                      <a:pt x="154" y="22"/>
                      <a:pt x="154" y="22"/>
                      <a:pt x="154" y="22"/>
                    </a:cubicBezTo>
                    <a:cubicBezTo>
                      <a:pt x="154" y="10"/>
                      <a:pt x="144" y="0"/>
                      <a:pt x="132" y="0"/>
                    </a:cubicBezTo>
                    <a:cubicBezTo>
                      <a:pt x="73" y="0"/>
                      <a:pt x="73" y="0"/>
                      <a:pt x="73" y="0"/>
                    </a:cubicBezTo>
                    <a:cubicBezTo>
                      <a:pt x="61" y="0"/>
                      <a:pt x="51" y="10"/>
                      <a:pt x="51" y="22"/>
                    </a:cubicBezTo>
                    <a:cubicBezTo>
                      <a:pt x="51" y="42"/>
                      <a:pt x="51" y="42"/>
                      <a:pt x="51" y="42"/>
                    </a:cubicBezTo>
                    <a:cubicBezTo>
                      <a:pt x="25" y="42"/>
                      <a:pt x="25" y="42"/>
                      <a:pt x="25" y="42"/>
                    </a:cubicBezTo>
                    <a:cubicBezTo>
                      <a:pt x="22" y="42"/>
                      <a:pt x="22" y="42"/>
                      <a:pt x="22" y="42"/>
                    </a:cubicBezTo>
                    <a:cubicBezTo>
                      <a:pt x="10" y="42"/>
                      <a:pt x="0" y="52"/>
                      <a:pt x="0" y="64"/>
                    </a:cubicBezTo>
                    <a:cubicBezTo>
                      <a:pt x="0" y="101"/>
                      <a:pt x="0" y="101"/>
                      <a:pt x="0" y="101"/>
                    </a:cubicBezTo>
                    <a:cubicBezTo>
                      <a:pt x="54" y="101"/>
                      <a:pt x="54" y="101"/>
                      <a:pt x="54" y="101"/>
                    </a:cubicBezTo>
                    <a:cubicBezTo>
                      <a:pt x="67" y="112"/>
                      <a:pt x="84" y="118"/>
                      <a:pt x="103" y="118"/>
                    </a:cubicBezTo>
                    <a:cubicBezTo>
                      <a:pt x="121" y="118"/>
                      <a:pt x="138" y="112"/>
                      <a:pt x="151" y="101"/>
                    </a:cubicBezTo>
                    <a:cubicBezTo>
                      <a:pt x="205" y="101"/>
                      <a:pt x="205" y="101"/>
                      <a:pt x="205" y="101"/>
                    </a:cubicBezTo>
                    <a:cubicBezTo>
                      <a:pt x="205" y="64"/>
                      <a:pt x="205" y="64"/>
                      <a:pt x="205" y="64"/>
                    </a:cubicBezTo>
                    <a:cubicBezTo>
                      <a:pt x="205" y="52"/>
                      <a:pt x="195" y="42"/>
                      <a:pt x="183" y="42"/>
                    </a:cubicBezTo>
                    <a:close/>
                    <a:moveTo>
                      <a:pt x="67" y="26"/>
                    </a:moveTo>
                    <a:cubicBezTo>
                      <a:pt x="67" y="22"/>
                      <a:pt x="67" y="22"/>
                      <a:pt x="67" y="22"/>
                    </a:cubicBezTo>
                    <a:cubicBezTo>
                      <a:pt x="67" y="19"/>
                      <a:pt x="70" y="17"/>
                      <a:pt x="73" y="17"/>
                    </a:cubicBezTo>
                    <a:cubicBezTo>
                      <a:pt x="132" y="17"/>
                      <a:pt x="132" y="17"/>
                      <a:pt x="132" y="17"/>
                    </a:cubicBezTo>
                    <a:cubicBezTo>
                      <a:pt x="135" y="17"/>
                      <a:pt x="138" y="19"/>
                      <a:pt x="138" y="22"/>
                    </a:cubicBezTo>
                    <a:cubicBezTo>
                      <a:pt x="138" y="26"/>
                      <a:pt x="138" y="26"/>
                      <a:pt x="138" y="26"/>
                    </a:cubicBezTo>
                    <a:cubicBezTo>
                      <a:pt x="138" y="42"/>
                      <a:pt x="138" y="42"/>
                      <a:pt x="138" y="42"/>
                    </a:cubicBezTo>
                    <a:cubicBezTo>
                      <a:pt x="67" y="42"/>
                      <a:pt x="67" y="42"/>
                      <a:pt x="67" y="42"/>
                    </a:cubicBezTo>
                    <a:lnTo>
                      <a:pt x="67" y="26"/>
                    </a:lnTo>
                    <a:close/>
                    <a:moveTo>
                      <a:pt x="101" y="101"/>
                    </a:moveTo>
                    <a:cubicBezTo>
                      <a:pt x="92" y="101"/>
                      <a:pt x="85" y="94"/>
                      <a:pt x="85" y="86"/>
                    </a:cubicBezTo>
                    <a:cubicBezTo>
                      <a:pt x="85" y="77"/>
                      <a:pt x="92" y="70"/>
                      <a:pt x="101" y="70"/>
                    </a:cubicBezTo>
                    <a:cubicBezTo>
                      <a:pt x="110" y="70"/>
                      <a:pt x="117" y="77"/>
                      <a:pt x="117" y="86"/>
                    </a:cubicBezTo>
                    <a:cubicBezTo>
                      <a:pt x="117" y="94"/>
                      <a:pt x="110" y="101"/>
                      <a:pt x="101" y="101"/>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02" name="Google Shape;102;p13"/>
            <p:cNvGrpSpPr/>
            <p:nvPr/>
          </p:nvGrpSpPr>
          <p:grpSpPr>
            <a:xfrm>
              <a:off x="7189788" y="3895725"/>
              <a:ext cx="357187" cy="341313"/>
              <a:chOff x="0" y="0"/>
              <a:chExt cx="2438400" cy="2332038"/>
            </a:xfrm>
          </p:grpSpPr>
          <p:sp>
            <p:nvSpPr>
              <p:cNvPr id="103" name="Google Shape;103;p13"/>
              <p:cNvSpPr/>
              <p:nvPr/>
            </p:nvSpPr>
            <p:spPr>
              <a:xfrm>
                <a:off x="893763" y="1676400"/>
                <a:ext cx="655638" cy="655638"/>
              </a:xfrm>
              <a:custGeom>
                <a:rect b="b" l="l" r="r" t="t"/>
                <a:pathLst>
                  <a:path extrusionOk="0" h="413" w="413">
                    <a:moveTo>
                      <a:pt x="206" y="413"/>
                    </a:moveTo>
                    <a:lnTo>
                      <a:pt x="0" y="0"/>
                    </a:lnTo>
                    <a:lnTo>
                      <a:pt x="413" y="0"/>
                    </a:lnTo>
                    <a:lnTo>
                      <a:pt x="206" y="413"/>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4" name="Google Shape;104;p13"/>
              <p:cNvSpPr/>
              <p:nvPr/>
            </p:nvSpPr>
            <p:spPr>
              <a:xfrm>
                <a:off x="0" y="0"/>
                <a:ext cx="2438400" cy="1774825"/>
              </a:xfrm>
              <a:custGeom>
                <a:rect b="b" l="l" r="r" t="t"/>
                <a:pathLst>
                  <a:path extrusionOk="0" h="1774825" w="2438400">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05" name="Google Shape;105;p13"/>
            <p:cNvGrpSpPr/>
            <p:nvPr/>
          </p:nvGrpSpPr>
          <p:grpSpPr>
            <a:xfrm>
              <a:off x="6556375" y="4833938"/>
              <a:ext cx="387350" cy="438150"/>
              <a:chOff x="0" y="0"/>
              <a:chExt cx="406393" cy="459645"/>
            </a:xfrm>
          </p:grpSpPr>
          <p:sp>
            <p:nvSpPr>
              <p:cNvPr id="106" name="Google Shape;106;p13"/>
              <p:cNvSpPr/>
              <p:nvPr/>
            </p:nvSpPr>
            <p:spPr>
              <a:xfrm>
                <a:off x="55120" y="0"/>
                <a:ext cx="351273" cy="456842"/>
              </a:xfrm>
              <a:custGeom>
                <a:rect b="b" l="l" r="r" t="t"/>
                <a:pathLst>
                  <a:path extrusionOk="0" h="207" w="159">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13"/>
              <p:cNvSpPr/>
              <p:nvPr/>
            </p:nvSpPr>
            <p:spPr>
              <a:xfrm>
                <a:off x="0" y="231691"/>
                <a:ext cx="231691" cy="227954"/>
              </a:xfrm>
              <a:custGeom>
                <a:rect b="b" l="l" r="r" t="t"/>
                <a:pathLst>
                  <a:path extrusionOk="0" h="103" w="105">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13"/>
              <p:cNvSpPr/>
              <p:nvPr/>
            </p:nvSpPr>
            <p:spPr>
              <a:xfrm>
                <a:off x="97160" y="326983"/>
                <a:ext cx="37370" cy="37370"/>
              </a:xfrm>
              <a:prstGeom prst="ellipse">
                <a:avLst/>
              </a:prstGeom>
              <a:solidFill>
                <a:schemeClr val="lt1">
                  <a:alpha val="20000"/>
                </a:schemeClr>
              </a:solidFill>
              <a:ln cap="flat" cmpd="sng" w="12700">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sp>
        <p:nvSpPr>
          <p:cNvPr id="109" name="Google Shape;109;p13"/>
          <p:cNvSpPr/>
          <p:nvPr/>
        </p:nvSpPr>
        <p:spPr>
          <a:xfrm>
            <a:off x="8190175" y="2579425"/>
            <a:ext cx="3711300" cy="667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Font typeface="Arial"/>
              <a:buNone/>
            </a:pPr>
            <a:r>
              <a:rPr b="1" lang="zh-CN" sz="3000">
                <a:solidFill>
                  <a:schemeClr val="lt1"/>
                </a:solidFill>
                <a:latin typeface="Garamond"/>
                <a:ea typeface="Garamond"/>
                <a:cs typeface="Garamond"/>
                <a:sym typeface="Garamond"/>
              </a:rPr>
              <a:t>Experimental Results</a:t>
            </a:r>
            <a:endParaRPr sz="1200">
              <a:solidFill>
                <a:schemeClr val="lt1"/>
              </a:solidFill>
              <a:latin typeface="Arial"/>
              <a:ea typeface="Arial"/>
              <a:cs typeface="Arial"/>
              <a:sym typeface="Arial"/>
            </a:endParaRPr>
          </a:p>
        </p:txBody>
      </p:sp>
      <p:sp>
        <p:nvSpPr>
          <p:cNvPr id="110" name="Google Shape;110;p13"/>
          <p:cNvSpPr txBox="1"/>
          <p:nvPr/>
        </p:nvSpPr>
        <p:spPr>
          <a:xfrm>
            <a:off x="7823300" y="1828400"/>
            <a:ext cx="3711300" cy="71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3000">
                <a:solidFill>
                  <a:schemeClr val="lt1"/>
                </a:solidFill>
                <a:latin typeface="Garamond"/>
                <a:ea typeface="Garamond"/>
                <a:cs typeface="Garamond"/>
                <a:sym typeface="Garamond"/>
              </a:rPr>
              <a:t>Model Selection </a:t>
            </a:r>
            <a:endParaRPr sz="3000">
              <a:latin typeface="Garamond"/>
              <a:ea typeface="Garamond"/>
              <a:cs typeface="Garamond"/>
              <a:sym typeface="Garamond"/>
            </a:endParaRPr>
          </a:p>
        </p:txBody>
      </p:sp>
      <p:sp>
        <p:nvSpPr>
          <p:cNvPr id="111" name="Google Shape;111;p13"/>
          <p:cNvSpPr txBox="1"/>
          <p:nvPr/>
        </p:nvSpPr>
        <p:spPr>
          <a:xfrm>
            <a:off x="2232550" y="1751225"/>
            <a:ext cx="2913300" cy="460200"/>
          </a:xfrm>
          <a:prstGeom prst="rect">
            <a:avLst/>
          </a:prstGeom>
          <a:noFill/>
          <a:ln>
            <a:noFill/>
          </a:ln>
        </p:spPr>
        <p:txBody>
          <a:bodyPr anchorCtr="0" anchor="t" bIns="45700" lIns="91425" spcFirstLastPara="1" rIns="91425" wrap="square" tIns="45700">
            <a:noAutofit/>
          </a:bodyPr>
          <a:lstStyle/>
          <a:p>
            <a:pPr indent="0" lvl="0" marL="457200" marR="0" rtl="0" algn="l">
              <a:spcBef>
                <a:spcPts val="0"/>
              </a:spcBef>
              <a:spcAft>
                <a:spcPts val="0"/>
              </a:spcAft>
              <a:buNone/>
            </a:pPr>
            <a:r>
              <a:rPr b="1" lang="zh-CN" sz="3000">
                <a:solidFill>
                  <a:srgbClr val="FFFFFF"/>
                </a:solidFill>
                <a:latin typeface="Garamond"/>
                <a:ea typeface="Garamond"/>
                <a:cs typeface="Garamond"/>
                <a:sym typeface="Garamond"/>
              </a:rPr>
              <a:t>Introduction</a:t>
            </a:r>
            <a:endParaRPr b="1" sz="3000">
              <a:solidFill>
                <a:srgbClr val="FFFFFF"/>
              </a:solidFill>
              <a:latin typeface="Garamond"/>
              <a:ea typeface="Garamond"/>
              <a:cs typeface="Garamond"/>
              <a:sym typeface="Garamond"/>
            </a:endParaRPr>
          </a:p>
        </p:txBody>
      </p:sp>
      <p:sp>
        <p:nvSpPr>
          <p:cNvPr id="112" name="Google Shape;112;p13"/>
          <p:cNvSpPr/>
          <p:nvPr/>
        </p:nvSpPr>
        <p:spPr>
          <a:xfrm>
            <a:off x="1754975" y="2556475"/>
            <a:ext cx="2913300" cy="7131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Clr>
                <a:schemeClr val="dk1"/>
              </a:buClr>
              <a:buSzPts val="1100"/>
              <a:buFont typeface="Arial"/>
              <a:buNone/>
            </a:pPr>
            <a:r>
              <a:rPr b="1" lang="zh-CN" sz="3000">
                <a:solidFill>
                  <a:srgbClr val="FFFFFF"/>
                </a:solidFill>
                <a:latin typeface="Garamond"/>
                <a:ea typeface="Garamond"/>
                <a:cs typeface="Garamond"/>
                <a:sym typeface="Garamond"/>
              </a:rPr>
              <a:t>      Data</a:t>
            </a:r>
            <a:endParaRPr b="1" sz="3000">
              <a:solidFill>
                <a:srgbClr val="FFFFFF"/>
              </a:solidFill>
              <a:latin typeface="Garamond"/>
              <a:ea typeface="Garamond"/>
              <a:cs typeface="Garamond"/>
              <a:sym typeface="Garamond"/>
            </a:endParaRPr>
          </a:p>
        </p:txBody>
      </p:sp>
      <p:sp>
        <p:nvSpPr>
          <p:cNvPr id="113" name="Google Shape;113;p13"/>
          <p:cNvSpPr txBox="1"/>
          <p:nvPr/>
        </p:nvSpPr>
        <p:spPr>
          <a:xfrm>
            <a:off x="422975" y="3427587"/>
            <a:ext cx="3711300" cy="66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b="1" lang="zh-CN" sz="3000">
                <a:solidFill>
                  <a:srgbClr val="FFFFFF"/>
                </a:solidFill>
                <a:latin typeface="Garamond"/>
                <a:ea typeface="Garamond"/>
                <a:cs typeface="Garamond"/>
                <a:sym typeface="Garamond"/>
              </a:rPr>
              <a:t> Initial Data Analysis</a:t>
            </a:r>
            <a:endParaRPr/>
          </a:p>
        </p:txBody>
      </p:sp>
      <p:sp>
        <p:nvSpPr>
          <p:cNvPr id="114" name="Google Shape;114;p13"/>
          <p:cNvSpPr/>
          <p:nvPr/>
        </p:nvSpPr>
        <p:spPr>
          <a:xfrm>
            <a:off x="728777" y="4313651"/>
            <a:ext cx="3790500" cy="866400"/>
          </a:xfrm>
          <a:prstGeom prst="rect">
            <a:avLst/>
          </a:prstGeom>
          <a:noFill/>
          <a:ln>
            <a:noFill/>
          </a:ln>
        </p:spPr>
        <p:txBody>
          <a:bodyPr anchorCtr="0" anchor="t" bIns="45700" lIns="91425" spcFirstLastPara="1" rIns="91425" wrap="square" tIns="45700">
            <a:noAutofit/>
          </a:bodyPr>
          <a:lstStyle/>
          <a:p>
            <a:pPr indent="0" lvl="0" marL="0" marR="0" rtl="0" algn="r">
              <a:lnSpc>
                <a:spcPct val="150000"/>
              </a:lnSpc>
              <a:spcBef>
                <a:spcPts val="0"/>
              </a:spcBef>
              <a:spcAft>
                <a:spcPts val="0"/>
              </a:spcAft>
              <a:buNone/>
            </a:pPr>
            <a:r>
              <a:rPr b="1" lang="zh-CN" sz="3000">
                <a:solidFill>
                  <a:schemeClr val="lt1"/>
                </a:solidFill>
                <a:latin typeface="Garamond"/>
                <a:ea typeface="Garamond"/>
                <a:cs typeface="Garamond"/>
                <a:sym typeface="Garamond"/>
              </a:rPr>
              <a:t>Plots</a:t>
            </a:r>
            <a:endParaRPr b="1" sz="3000">
              <a:solidFill>
                <a:schemeClr val="lt1"/>
              </a:solidFill>
              <a:latin typeface="Garamond"/>
              <a:ea typeface="Garamond"/>
              <a:cs typeface="Garamond"/>
              <a:sym typeface="Garamond"/>
            </a:endParaRPr>
          </a:p>
        </p:txBody>
      </p:sp>
      <p:sp>
        <p:nvSpPr>
          <p:cNvPr id="115" name="Google Shape;115;p13"/>
          <p:cNvSpPr/>
          <p:nvPr/>
        </p:nvSpPr>
        <p:spPr>
          <a:xfrm>
            <a:off x="4893675" y="839300"/>
            <a:ext cx="2467800" cy="86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zh-CN" sz="4800">
                <a:solidFill>
                  <a:srgbClr val="F6F9FC"/>
                </a:solidFill>
                <a:latin typeface="Garamond"/>
                <a:ea typeface="Garamond"/>
                <a:cs typeface="Garamond"/>
                <a:sym typeface="Garamond"/>
              </a:rPr>
              <a:t>Agenda</a:t>
            </a:r>
            <a:endParaRPr b="1" sz="4800">
              <a:solidFill>
                <a:schemeClr val="dk1"/>
              </a:solidFill>
              <a:latin typeface="Garamond"/>
              <a:ea typeface="Garamond"/>
              <a:cs typeface="Garamond"/>
              <a:sym typeface="Garamond"/>
            </a:endParaRPr>
          </a:p>
        </p:txBody>
      </p:sp>
      <p:sp>
        <p:nvSpPr>
          <p:cNvPr id="116" name="Google Shape;116;p13"/>
          <p:cNvSpPr txBox="1"/>
          <p:nvPr/>
        </p:nvSpPr>
        <p:spPr>
          <a:xfrm>
            <a:off x="8294725" y="3503775"/>
            <a:ext cx="3711300" cy="71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3000">
                <a:solidFill>
                  <a:schemeClr val="lt1"/>
                </a:solidFill>
                <a:latin typeface="Garamond"/>
                <a:ea typeface="Garamond"/>
                <a:cs typeface="Garamond"/>
                <a:sym typeface="Garamond"/>
              </a:rPr>
              <a:t>Conclusion</a:t>
            </a:r>
            <a:endParaRPr sz="3000">
              <a:latin typeface="Garamond"/>
              <a:ea typeface="Garamond"/>
              <a:cs typeface="Garamond"/>
              <a:sym typeface="Garamond"/>
            </a:endParaRPr>
          </a:p>
        </p:txBody>
      </p:sp>
      <p:sp>
        <p:nvSpPr>
          <p:cNvPr id="117" name="Google Shape;117;p13"/>
          <p:cNvSpPr txBox="1"/>
          <p:nvPr/>
        </p:nvSpPr>
        <p:spPr>
          <a:xfrm>
            <a:off x="7677075" y="4390300"/>
            <a:ext cx="3711300" cy="71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3000">
                <a:solidFill>
                  <a:schemeClr val="lt1"/>
                </a:solidFill>
                <a:latin typeface="Garamond"/>
                <a:ea typeface="Garamond"/>
                <a:cs typeface="Garamond"/>
                <a:sym typeface="Garamond"/>
              </a:rPr>
              <a:t>Future Work</a:t>
            </a:r>
            <a:endParaRPr sz="3000">
              <a:latin typeface="Garamond"/>
              <a:ea typeface="Garamond"/>
              <a:cs typeface="Garamond"/>
              <a:sym typeface="Garamon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1"/>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63" name="Google Shape;363;p31"/>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364" name="Google Shape;364;p31"/>
          <p:cNvSpPr/>
          <p:nvPr/>
        </p:nvSpPr>
        <p:spPr>
          <a:xfrm>
            <a:off x="0" y="918699"/>
            <a:ext cx="11734979" cy="6197327"/>
          </a:xfrm>
          <a:custGeom>
            <a:rect b="b" l="l" r="r" t="t"/>
            <a:pathLst>
              <a:path extrusionOk="0" h="2051" w="2926">
                <a:moveTo>
                  <a:pt x="0" y="1135"/>
                </a:moveTo>
                <a:cubicBezTo>
                  <a:pt x="0" y="1135"/>
                  <a:pt x="1636" y="928"/>
                  <a:pt x="2430" y="219"/>
                </a:cubicBezTo>
                <a:cubicBezTo>
                  <a:pt x="2299" y="184"/>
                  <a:pt x="2299" y="184"/>
                  <a:pt x="2299" y="184"/>
                </a:cubicBezTo>
                <a:cubicBezTo>
                  <a:pt x="2830" y="0"/>
                  <a:pt x="2830" y="0"/>
                  <a:pt x="2830" y="0"/>
                </a:cubicBezTo>
                <a:cubicBezTo>
                  <a:pt x="2926" y="347"/>
                  <a:pt x="2926" y="347"/>
                  <a:pt x="2926" y="347"/>
                </a:cubicBezTo>
                <a:cubicBezTo>
                  <a:pt x="2759" y="297"/>
                  <a:pt x="2759" y="297"/>
                  <a:pt x="2759" y="297"/>
                </a:cubicBezTo>
                <a:cubicBezTo>
                  <a:pt x="2759" y="297"/>
                  <a:pt x="2100" y="1316"/>
                  <a:pt x="0" y="2051"/>
                </a:cubicBezTo>
                <a:lnTo>
                  <a:pt x="0" y="1135"/>
                </a:lnTo>
                <a:close/>
              </a:path>
            </a:pathLst>
          </a:custGeom>
          <a:solidFill>
            <a:schemeClr val="lt1">
              <a:alpha val="20000"/>
            </a:schemeClr>
          </a:solidFill>
          <a:ln cap="flat" cmpd="sng" w="38100">
            <a:solidFill>
              <a:schemeClr val="lt1"/>
            </a:solidFill>
            <a:prstDash val="solid"/>
            <a:miter lim="800000"/>
            <a:headEnd len="sm" w="sm" type="none"/>
            <a:tailEnd len="sm" w="sm" type="none"/>
          </a:ln>
          <a:effectLst>
            <a:outerShdw blurRad="127000" rotWithShape="0" algn="tl" dir="27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400">
              <a:solidFill>
                <a:srgbClr val="F2F2F2"/>
              </a:solidFill>
              <a:latin typeface="Garamond"/>
              <a:ea typeface="Garamond"/>
              <a:cs typeface="Garamond"/>
              <a:sym typeface="Garamond"/>
            </a:endParaRPr>
          </a:p>
        </p:txBody>
      </p:sp>
      <p:sp>
        <p:nvSpPr>
          <p:cNvPr id="365" name="Google Shape;365;p31"/>
          <p:cNvSpPr/>
          <p:nvPr/>
        </p:nvSpPr>
        <p:spPr>
          <a:xfrm>
            <a:off x="964850" y="4157700"/>
            <a:ext cx="2380500" cy="2240400"/>
          </a:xfrm>
          <a:prstGeom prst="ellipse">
            <a:avLst/>
          </a:prstGeom>
          <a:solidFill>
            <a:schemeClr val="lt1">
              <a:alpha val="20000"/>
            </a:schemeClr>
          </a:solidFill>
          <a:ln cap="flat" cmpd="sng" w="19050">
            <a:solidFill>
              <a:schemeClr val="lt1"/>
            </a:solidFill>
            <a:prstDash val="solid"/>
            <a:miter lim="800000"/>
            <a:headEnd len="sm" w="sm" type="none"/>
            <a:tailEnd len="sm" w="sm" type="none"/>
          </a:ln>
          <a:effectLst>
            <a:outerShdw blurRad="127000" rotWithShape="0" algn="tl" dir="27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6" name="Google Shape;366;p31"/>
          <p:cNvSpPr/>
          <p:nvPr/>
        </p:nvSpPr>
        <p:spPr>
          <a:xfrm>
            <a:off x="4774550" y="3343900"/>
            <a:ext cx="1868400" cy="1747200"/>
          </a:xfrm>
          <a:prstGeom prst="ellipse">
            <a:avLst/>
          </a:prstGeom>
          <a:solidFill>
            <a:schemeClr val="lt1">
              <a:alpha val="20000"/>
            </a:schemeClr>
          </a:solidFill>
          <a:ln cap="flat" cmpd="sng" w="19050">
            <a:solidFill>
              <a:schemeClr val="lt1"/>
            </a:solidFill>
            <a:prstDash val="solid"/>
            <a:miter lim="800000"/>
            <a:headEnd len="sm" w="sm" type="none"/>
            <a:tailEnd len="sm" w="sm" type="none"/>
          </a:ln>
          <a:effectLst>
            <a:outerShdw blurRad="127000" rotWithShape="0" algn="tl" dir="27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2F2F2"/>
              </a:solidFill>
              <a:latin typeface="Garamond"/>
              <a:ea typeface="Garamond"/>
              <a:cs typeface="Garamond"/>
              <a:sym typeface="Garamond"/>
            </a:endParaRPr>
          </a:p>
        </p:txBody>
      </p:sp>
      <p:sp>
        <p:nvSpPr>
          <p:cNvPr id="367" name="Google Shape;367;p31"/>
          <p:cNvSpPr/>
          <p:nvPr/>
        </p:nvSpPr>
        <p:spPr>
          <a:xfrm>
            <a:off x="7760575" y="2402800"/>
            <a:ext cx="1337400" cy="1251600"/>
          </a:xfrm>
          <a:prstGeom prst="ellipse">
            <a:avLst/>
          </a:prstGeom>
          <a:solidFill>
            <a:schemeClr val="lt1">
              <a:alpha val="20000"/>
            </a:schemeClr>
          </a:solidFill>
          <a:ln cap="flat" cmpd="sng" w="19050">
            <a:solidFill>
              <a:schemeClr val="lt1"/>
            </a:solidFill>
            <a:prstDash val="solid"/>
            <a:miter lim="800000"/>
            <a:headEnd len="sm" w="sm" type="none"/>
            <a:tailEnd len="sm" w="sm" type="none"/>
          </a:ln>
          <a:effectLst>
            <a:outerShdw blurRad="127000" rotWithShape="0" algn="tl" dir="27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cxnSp>
        <p:nvCxnSpPr>
          <p:cNvPr id="368" name="Google Shape;368;p31"/>
          <p:cNvCxnSpPr>
            <a:stCxn id="365" idx="0"/>
            <a:endCxn id="369" idx="3"/>
          </p:cNvCxnSpPr>
          <p:nvPr/>
        </p:nvCxnSpPr>
        <p:spPr>
          <a:xfrm rot="-5400000">
            <a:off x="1904300" y="2560200"/>
            <a:ext cx="1848300" cy="1346700"/>
          </a:xfrm>
          <a:prstGeom prst="bentConnector4">
            <a:avLst>
              <a:gd fmla="val 25128" name="adj1"/>
              <a:gd fmla="val 117688" name="adj2"/>
            </a:avLst>
          </a:prstGeom>
          <a:noFill/>
          <a:ln cap="flat" cmpd="sng" w="9525">
            <a:solidFill>
              <a:srgbClr val="A5A5A5"/>
            </a:solidFill>
            <a:prstDash val="dash"/>
            <a:miter lim="800000"/>
            <a:headEnd len="sm" w="sm" type="none"/>
            <a:tailEnd len="sm" w="sm" type="none"/>
          </a:ln>
        </p:spPr>
      </p:cxnSp>
      <p:sp>
        <p:nvSpPr>
          <p:cNvPr id="369" name="Google Shape;369;p31"/>
          <p:cNvSpPr/>
          <p:nvPr/>
        </p:nvSpPr>
        <p:spPr>
          <a:xfrm>
            <a:off x="92675" y="1389825"/>
            <a:ext cx="3409200" cy="1839000"/>
          </a:xfrm>
          <a:prstGeom prst="rect">
            <a:avLst/>
          </a:prstGeom>
          <a:noFill/>
          <a:ln>
            <a:noFill/>
          </a:ln>
        </p:spPr>
        <p:txBody>
          <a:bodyPr anchorCtr="0" anchor="t" bIns="45700" lIns="91425" spcFirstLastPara="1" rIns="91425" wrap="square" tIns="45700">
            <a:noAutofit/>
          </a:bodyPr>
          <a:lstStyle/>
          <a:p>
            <a:pPr indent="0" lvl="0" marL="0" rtl="0" algn="just">
              <a:lnSpc>
                <a:spcPct val="100000"/>
              </a:lnSpc>
              <a:spcBef>
                <a:spcPts val="0"/>
              </a:spcBef>
              <a:spcAft>
                <a:spcPts val="0"/>
              </a:spcAft>
              <a:buClr>
                <a:schemeClr val="dk1"/>
              </a:buClr>
              <a:buFont typeface="Arial"/>
              <a:buNone/>
            </a:pPr>
            <a:r>
              <a:rPr b="1" lang="zh-CN" sz="2400">
                <a:solidFill>
                  <a:srgbClr val="F2F2F2"/>
                </a:solidFill>
                <a:latin typeface="Garamond"/>
                <a:ea typeface="Garamond"/>
                <a:cs typeface="Garamond"/>
                <a:sym typeface="Garamond"/>
              </a:rPr>
              <a:t>Use of metadata to cluster data and expand the models to work with the whole dataset.</a:t>
            </a:r>
            <a:endParaRPr sz="2400">
              <a:solidFill>
                <a:srgbClr val="F2F2F2"/>
              </a:solidFill>
            </a:endParaRPr>
          </a:p>
        </p:txBody>
      </p:sp>
      <p:cxnSp>
        <p:nvCxnSpPr>
          <p:cNvPr id="370" name="Google Shape;370;p31"/>
          <p:cNvCxnSpPr/>
          <p:nvPr/>
        </p:nvCxnSpPr>
        <p:spPr>
          <a:xfrm flipH="1" rot="5400000">
            <a:off x="3268300" y="2894600"/>
            <a:ext cx="2531700" cy="573000"/>
          </a:xfrm>
          <a:prstGeom prst="bentConnector3">
            <a:avLst>
              <a:gd fmla="val 50000" name="adj1"/>
            </a:avLst>
          </a:prstGeom>
          <a:noFill/>
          <a:ln cap="flat" cmpd="sng" w="9525">
            <a:solidFill>
              <a:srgbClr val="A5A5A5"/>
            </a:solidFill>
            <a:prstDash val="dash"/>
            <a:miter lim="800000"/>
            <a:headEnd len="sm" w="sm" type="none"/>
            <a:tailEnd len="sm" w="sm" type="none"/>
          </a:ln>
        </p:spPr>
      </p:cxnSp>
      <p:sp>
        <p:nvSpPr>
          <p:cNvPr id="371" name="Google Shape;371;p31"/>
          <p:cNvSpPr/>
          <p:nvPr/>
        </p:nvSpPr>
        <p:spPr>
          <a:xfrm>
            <a:off x="4035450" y="213200"/>
            <a:ext cx="4121100" cy="1982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Font typeface="Arial"/>
              <a:buNone/>
            </a:pPr>
            <a:r>
              <a:rPr b="1" lang="zh-CN" sz="2400">
                <a:solidFill>
                  <a:srgbClr val="F2F2F2"/>
                </a:solidFill>
                <a:latin typeface="Garamond"/>
                <a:ea typeface="Garamond"/>
                <a:cs typeface="Garamond"/>
                <a:sym typeface="Garamond"/>
              </a:rPr>
              <a:t>Advanced methods such as cointegration, RNNs and LSTM for more accurate predictions.</a:t>
            </a:r>
            <a:endParaRPr b="1" sz="2400">
              <a:solidFill>
                <a:srgbClr val="F2F2F2"/>
              </a:solidFill>
              <a:latin typeface="Garamond"/>
              <a:ea typeface="Garamond"/>
              <a:cs typeface="Garamond"/>
              <a:sym typeface="Garamond"/>
            </a:endParaRPr>
          </a:p>
          <a:p>
            <a:pPr indent="0" lvl="0" marL="0" rtl="0" algn="just">
              <a:spcBef>
                <a:spcPts val="0"/>
              </a:spcBef>
              <a:spcAft>
                <a:spcPts val="0"/>
              </a:spcAft>
              <a:buClr>
                <a:schemeClr val="dk1"/>
              </a:buClr>
              <a:buFont typeface="Arial"/>
              <a:buNone/>
            </a:pPr>
            <a:r>
              <a:t/>
            </a:r>
            <a:endParaRPr b="1" sz="2400">
              <a:solidFill>
                <a:srgbClr val="F2F2F2"/>
              </a:solidFill>
              <a:latin typeface="Garamond"/>
              <a:ea typeface="Garamond"/>
              <a:cs typeface="Garamond"/>
              <a:sym typeface="Garamond"/>
            </a:endParaRPr>
          </a:p>
          <a:p>
            <a:pPr indent="0" lvl="0" marL="0" marR="0" rtl="0" algn="just">
              <a:lnSpc>
                <a:spcPct val="100000"/>
              </a:lnSpc>
              <a:spcBef>
                <a:spcPts val="0"/>
              </a:spcBef>
              <a:spcAft>
                <a:spcPts val="0"/>
              </a:spcAft>
              <a:buNone/>
            </a:pPr>
            <a:r>
              <a:t/>
            </a:r>
            <a:endParaRPr b="1" sz="2400">
              <a:solidFill>
                <a:srgbClr val="F2F2F2"/>
              </a:solidFill>
              <a:latin typeface="Garamond"/>
              <a:ea typeface="Garamond"/>
              <a:cs typeface="Garamond"/>
              <a:sym typeface="Garamond"/>
            </a:endParaRPr>
          </a:p>
          <a:p>
            <a:pPr indent="0" lvl="0" marL="0" marR="0" rtl="0" algn="just">
              <a:lnSpc>
                <a:spcPct val="150000"/>
              </a:lnSpc>
              <a:spcBef>
                <a:spcPts val="0"/>
              </a:spcBef>
              <a:spcAft>
                <a:spcPts val="0"/>
              </a:spcAft>
              <a:buNone/>
            </a:pPr>
            <a:r>
              <a:t/>
            </a:r>
            <a:endParaRPr b="1" sz="2400">
              <a:solidFill>
                <a:srgbClr val="F2F2F2"/>
              </a:solidFill>
              <a:latin typeface="Garamond"/>
              <a:ea typeface="Garamond"/>
              <a:cs typeface="Garamond"/>
              <a:sym typeface="Garamond"/>
            </a:endParaRPr>
          </a:p>
        </p:txBody>
      </p:sp>
      <p:cxnSp>
        <p:nvCxnSpPr>
          <p:cNvPr id="372" name="Google Shape;372;p31"/>
          <p:cNvCxnSpPr>
            <a:stCxn id="367" idx="4"/>
            <a:endCxn id="373" idx="1"/>
          </p:cNvCxnSpPr>
          <p:nvPr/>
        </p:nvCxnSpPr>
        <p:spPr>
          <a:xfrm rot="5400000">
            <a:off x="7382725" y="4451950"/>
            <a:ext cx="1844100" cy="249000"/>
          </a:xfrm>
          <a:prstGeom prst="bentConnector4">
            <a:avLst>
              <a:gd fmla="val 25072" name="adj1"/>
              <a:gd fmla="val 195633" name="adj2"/>
            </a:avLst>
          </a:prstGeom>
          <a:noFill/>
          <a:ln cap="flat" cmpd="sng" w="9525">
            <a:solidFill>
              <a:srgbClr val="A5A5A5"/>
            </a:solidFill>
            <a:prstDash val="dash"/>
            <a:miter lim="800000"/>
            <a:headEnd len="sm" w="sm" type="none"/>
            <a:tailEnd len="sm" w="sm" type="none"/>
          </a:ln>
        </p:spPr>
      </p:cxnSp>
      <p:sp>
        <p:nvSpPr>
          <p:cNvPr id="373" name="Google Shape;373;p31"/>
          <p:cNvSpPr/>
          <p:nvPr/>
        </p:nvSpPr>
        <p:spPr>
          <a:xfrm>
            <a:off x="8180273" y="4579094"/>
            <a:ext cx="3805800" cy="18390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1" lang="zh-CN" sz="2400">
                <a:solidFill>
                  <a:srgbClr val="F2F2F2"/>
                </a:solidFill>
                <a:latin typeface="Garamond"/>
                <a:ea typeface="Garamond"/>
                <a:cs typeface="Garamond"/>
                <a:sym typeface="Garamond"/>
              </a:rPr>
              <a:t>A few other data sources that we might look to include </a:t>
            </a:r>
            <a:r>
              <a:rPr b="1" lang="zh-CN" sz="2400">
                <a:solidFill>
                  <a:srgbClr val="F2F2F2"/>
                </a:solidFill>
                <a:latin typeface="Garamond"/>
                <a:ea typeface="Garamond"/>
                <a:cs typeface="Garamond"/>
                <a:sym typeface="Garamond"/>
              </a:rPr>
              <a:t>are Google news, Word Tracker and </a:t>
            </a:r>
            <a:r>
              <a:rPr b="1" lang="zh-CN" sz="2400">
                <a:solidFill>
                  <a:srgbClr val="F2F2F2"/>
                </a:solidFill>
                <a:uFill>
                  <a:noFill/>
                </a:uFill>
                <a:latin typeface="Garamond"/>
                <a:ea typeface="Garamond"/>
                <a:cs typeface="Garamond"/>
                <a:sym typeface="Garamond"/>
                <a:hlinkClick r:id="rId3"/>
              </a:rPr>
              <a:t>Keyword Spy</a:t>
            </a:r>
            <a:r>
              <a:rPr b="1" lang="zh-CN" sz="2400">
                <a:solidFill>
                  <a:srgbClr val="F2F2F2"/>
                </a:solidFill>
                <a:latin typeface="Garamond"/>
                <a:ea typeface="Garamond"/>
                <a:cs typeface="Garamond"/>
                <a:sym typeface="Garamond"/>
              </a:rPr>
              <a:t>.</a:t>
            </a:r>
            <a:endParaRPr b="1" sz="2400">
              <a:solidFill>
                <a:srgbClr val="F2F2F2"/>
              </a:solidFill>
              <a:latin typeface="Garamond"/>
              <a:ea typeface="Garamond"/>
              <a:cs typeface="Garamond"/>
              <a:sym typeface="Garamond"/>
            </a:endParaRPr>
          </a:p>
        </p:txBody>
      </p:sp>
      <p:sp>
        <p:nvSpPr>
          <p:cNvPr id="374" name="Google Shape;374;p31"/>
          <p:cNvSpPr txBox="1"/>
          <p:nvPr/>
        </p:nvSpPr>
        <p:spPr>
          <a:xfrm>
            <a:off x="1220900" y="4654200"/>
            <a:ext cx="1868400" cy="1168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zh-CN" sz="2400">
                <a:solidFill>
                  <a:srgbClr val="F2F2F2"/>
                </a:solidFill>
                <a:latin typeface="Garamond"/>
                <a:ea typeface="Garamond"/>
                <a:cs typeface="Garamond"/>
                <a:sym typeface="Garamond"/>
              </a:rPr>
              <a:t>Forecasts for </a:t>
            </a:r>
            <a:r>
              <a:rPr b="1" lang="zh-CN" sz="2400">
                <a:solidFill>
                  <a:srgbClr val="F2F2F2"/>
                </a:solidFill>
                <a:latin typeface="Garamond"/>
                <a:ea typeface="Garamond"/>
                <a:cs typeface="Garamond"/>
                <a:sym typeface="Garamond"/>
              </a:rPr>
              <a:t>Full Dataset</a:t>
            </a:r>
            <a:endParaRPr b="1" sz="2400">
              <a:solidFill>
                <a:srgbClr val="F2F2F2"/>
              </a:solidFill>
              <a:latin typeface="Garamond"/>
              <a:ea typeface="Garamond"/>
              <a:cs typeface="Garamond"/>
              <a:sym typeface="Garamond"/>
            </a:endParaRPr>
          </a:p>
          <a:p>
            <a:pPr indent="0" lvl="0" marL="0" marR="0" rtl="0" algn="ctr">
              <a:spcBef>
                <a:spcPts val="0"/>
              </a:spcBef>
              <a:spcAft>
                <a:spcPts val="0"/>
              </a:spcAft>
              <a:buNone/>
            </a:pPr>
            <a:r>
              <a:t/>
            </a:r>
            <a:endParaRPr sz="2400">
              <a:latin typeface="Garamond"/>
              <a:ea typeface="Garamond"/>
              <a:cs typeface="Garamond"/>
              <a:sym typeface="Garamond"/>
            </a:endParaRPr>
          </a:p>
        </p:txBody>
      </p:sp>
      <p:sp>
        <p:nvSpPr>
          <p:cNvPr id="375" name="Google Shape;375;p31"/>
          <p:cNvSpPr txBox="1"/>
          <p:nvPr/>
        </p:nvSpPr>
        <p:spPr>
          <a:xfrm>
            <a:off x="4879850" y="3694263"/>
            <a:ext cx="1657800" cy="646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zh-CN" sz="2400">
                <a:solidFill>
                  <a:schemeClr val="lt1"/>
                </a:solidFill>
                <a:latin typeface="Garamond"/>
                <a:ea typeface="Garamond"/>
                <a:cs typeface="Garamond"/>
                <a:sym typeface="Garamond"/>
              </a:rPr>
              <a:t>Other advanced methods</a:t>
            </a:r>
            <a:endParaRPr b="1" sz="2400">
              <a:solidFill>
                <a:srgbClr val="F2F2F2"/>
              </a:solidFill>
              <a:latin typeface="Garamond"/>
              <a:ea typeface="Garamond"/>
              <a:cs typeface="Garamond"/>
              <a:sym typeface="Garamond"/>
            </a:endParaRPr>
          </a:p>
        </p:txBody>
      </p:sp>
      <p:sp>
        <p:nvSpPr>
          <p:cNvPr id="376" name="Google Shape;376;p31"/>
          <p:cNvSpPr txBox="1"/>
          <p:nvPr/>
        </p:nvSpPr>
        <p:spPr>
          <a:xfrm>
            <a:off x="7594275" y="2718475"/>
            <a:ext cx="1657800" cy="915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b="1" lang="zh-CN" sz="2000">
                <a:solidFill>
                  <a:schemeClr val="lt1"/>
                </a:solidFill>
                <a:latin typeface="Garamond"/>
                <a:ea typeface="Garamond"/>
                <a:cs typeface="Garamond"/>
                <a:sym typeface="Garamond"/>
              </a:rPr>
              <a:t>Other data source(s)</a:t>
            </a:r>
            <a:endParaRPr sz="2000"/>
          </a:p>
        </p:txBody>
      </p:sp>
      <p:sp>
        <p:nvSpPr>
          <p:cNvPr id="377" name="Google Shape;377;p31"/>
          <p:cNvSpPr/>
          <p:nvPr/>
        </p:nvSpPr>
        <p:spPr>
          <a:xfrm>
            <a:off x="214775" y="146875"/>
            <a:ext cx="2961300" cy="771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3600">
                <a:solidFill>
                  <a:srgbClr val="F6F9FC"/>
                </a:solidFill>
                <a:latin typeface="Garamond"/>
                <a:ea typeface="Garamond"/>
                <a:cs typeface="Garamond"/>
                <a:sym typeface="Garamond"/>
              </a:rPr>
              <a:t>Future Work</a:t>
            </a:r>
            <a:endParaRPr b="1" sz="3600">
              <a:solidFill>
                <a:schemeClr val="dk1"/>
              </a:solidFill>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500"/>
                                        <p:tgtEl>
                                          <p:spTgt spid="362"/>
                                        </p:tgtEl>
                                        <p:attrNameLst>
                                          <p:attrName>ppt_w</p:attrName>
                                        </p:attrNameLst>
                                      </p:cBhvr>
                                      <p:tavLst>
                                        <p:tav fmla="" tm="0">
                                          <p:val>
                                            <p:strVal val="0"/>
                                          </p:val>
                                        </p:tav>
                                        <p:tav fmla="" tm="100000">
                                          <p:val>
                                            <p:strVal val="#ppt_w"/>
                                          </p:val>
                                        </p:tav>
                                      </p:tavLst>
                                    </p:anim>
                                    <p:anim calcmode="lin" valueType="num">
                                      <p:cBhvr additive="base">
                                        <p:cTn dur="500"/>
                                        <p:tgtEl>
                                          <p:spTgt spid="36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63"/>
                                        </p:tgtEl>
                                        <p:attrNameLst>
                                          <p:attrName>style.visibility</p:attrName>
                                        </p:attrNameLst>
                                      </p:cBhvr>
                                      <p:to>
                                        <p:strVal val="visible"/>
                                      </p:to>
                                    </p:set>
                                    <p:anim calcmode="lin" valueType="num">
                                      <p:cBhvr additive="base">
                                        <p:cTn dur="500"/>
                                        <p:tgtEl>
                                          <p:spTgt spid="363"/>
                                        </p:tgtEl>
                                        <p:attrNameLst>
                                          <p:attrName>ppt_w</p:attrName>
                                        </p:attrNameLst>
                                      </p:cBhvr>
                                      <p:tavLst>
                                        <p:tav fmla="" tm="0">
                                          <p:val>
                                            <p:strVal val="0"/>
                                          </p:val>
                                        </p:tav>
                                        <p:tav fmla="" tm="100000">
                                          <p:val>
                                            <p:strVal val="#ppt_w"/>
                                          </p:val>
                                        </p:tav>
                                      </p:tavLst>
                                    </p:anim>
                                    <p:anim calcmode="lin" valueType="num">
                                      <p:cBhvr additive="base">
                                        <p:cTn dur="500"/>
                                        <p:tgtEl>
                                          <p:spTgt spid="36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1000"/>
                                        <p:tgtEl>
                                          <p:spTgt spid="3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500"/>
                                        <p:tgtEl>
                                          <p:spTgt spid="374"/>
                                        </p:tgtEl>
                                        <p:attrNameLst>
                                          <p:attrName>ppt_w</p:attrName>
                                        </p:attrNameLst>
                                      </p:cBhvr>
                                      <p:tavLst>
                                        <p:tav fmla="" tm="0">
                                          <p:val>
                                            <p:strVal val="0"/>
                                          </p:val>
                                        </p:tav>
                                        <p:tav fmla="" tm="100000">
                                          <p:val>
                                            <p:strVal val="#ppt_w"/>
                                          </p:val>
                                        </p:tav>
                                      </p:tavLst>
                                    </p:anim>
                                    <p:anim calcmode="lin" valueType="num">
                                      <p:cBhvr additive="base">
                                        <p:cTn dur="500"/>
                                        <p:tgtEl>
                                          <p:spTgt spid="374"/>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500"/>
                                        <p:tgtEl>
                                          <p:spTgt spid="369"/>
                                        </p:tgtEl>
                                        <p:attrNameLst>
                                          <p:attrName>ppt_w</p:attrName>
                                        </p:attrNameLst>
                                      </p:cBhvr>
                                      <p:tavLst>
                                        <p:tav fmla="" tm="0">
                                          <p:val>
                                            <p:strVal val="0"/>
                                          </p:val>
                                        </p:tav>
                                        <p:tav fmla="" tm="100000">
                                          <p:val>
                                            <p:strVal val="#ppt_w"/>
                                          </p:val>
                                        </p:tav>
                                      </p:tavLst>
                                    </p:anim>
                                    <p:anim calcmode="lin" valueType="num">
                                      <p:cBhvr additive="base">
                                        <p:cTn dur="500"/>
                                        <p:tgtEl>
                                          <p:spTgt spid="369"/>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1000"/>
                                        <p:tgtEl>
                                          <p:spTgt spid="3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ppt_w</p:attrName>
                                        </p:attrNameLst>
                                      </p:cBhvr>
                                      <p:tavLst>
                                        <p:tav fmla="" tm="0">
                                          <p:val>
                                            <p:strVal val="0"/>
                                          </p:val>
                                        </p:tav>
                                        <p:tav fmla="" tm="100000">
                                          <p:val>
                                            <p:strVal val="#ppt_w"/>
                                          </p:val>
                                        </p:tav>
                                      </p:tavLst>
                                    </p:anim>
                                    <p:anim calcmode="lin" valueType="num">
                                      <p:cBhvr additive="base">
                                        <p:cTn dur="500"/>
                                        <p:tgtEl>
                                          <p:spTgt spid="375"/>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500"/>
                                        <p:tgtEl>
                                          <p:spTgt spid="37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ppt_w</p:attrName>
                                        </p:attrNameLst>
                                      </p:cBhvr>
                                      <p:tavLst>
                                        <p:tav fmla="" tm="0">
                                          <p:val>
                                            <p:strVal val="0"/>
                                          </p:val>
                                        </p:tav>
                                        <p:tav fmla="" tm="100000">
                                          <p:val>
                                            <p:strVal val="#ppt_w"/>
                                          </p:val>
                                        </p:tav>
                                      </p:tavLst>
                                    </p:anim>
                                    <p:anim calcmode="lin" valueType="num">
                                      <p:cBhvr additive="base">
                                        <p:cTn dur="500"/>
                                        <p:tgtEl>
                                          <p:spTgt spid="371"/>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ppt_w</p:attrName>
                                        </p:attrNameLst>
                                      </p:cBhvr>
                                      <p:tavLst>
                                        <p:tav fmla="" tm="0">
                                          <p:val>
                                            <p:strVal val="0"/>
                                          </p:val>
                                        </p:tav>
                                        <p:tav fmla="" tm="100000">
                                          <p:val>
                                            <p:strVal val="#ppt_w"/>
                                          </p:val>
                                        </p:tav>
                                      </p:tavLst>
                                    </p:anim>
                                    <p:anim calcmode="lin" valueType="num">
                                      <p:cBhvr additive="base">
                                        <p:cTn dur="500"/>
                                        <p:tgtEl>
                                          <p:spTgt spid="3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ppt_w</p:attrName>
                                        </p:attrNameLst>
                                      </p:cBhvr>
                                      <p:tavLst>
                                        <p:tav fmla="" tm="0">
                                          <p:val>
                                            <p:strVal val="0"/>
                                          </p:val>
                                        </p:tav>
                                        <p:tav fmla="" tm="100000">
                                          <p:val>
                                            <p:strVal val="#ppt_w"/>
                                          </p:val>
                                        </p:tav>
                                      </p:tavLst>
                                    </p:anim>
                                    <p:anim calcmode="lin" valueType="num">
                                      <p:cBhvr additive="base">
                                        <p:cTn dur="500"/>
                                        <p:tgtEl>
                                          <p:spTgt spid="37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2"/>
          <p:cNvSpPr txBox="1"/>
          <p:nvPr/>
        </p:nvSpPr>
        <p:spPr>
          <a:xfrm>
            <a:off x="4390684" y="1516343"/>
            <a:ext cx="6513322"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6000">
                <a:solidFill>
                  <a:srgbClr val="F6F9FC"/>
                </a:solidFill>
                <a:latin typeface="Garamond"/>
                <a:ea typeface="Garamond"/>
                <a:cs typeface="Garamond"/>
                <a:sym typeface="Garamond"/>
              </a:rPr>
              <a:t>    </a:t>
            </a:r>
            <a:r>
              <a:rPr b="1" lang="zh-CN" sz="7200">
                <a:solidFill>
                  <a:srgbClr val="F6F9FC"/>
                </a:solidFill>
                <a:latin typeface="Garamond"/>
                <a:ea typeface="Garamond"/>
                <a:cs typeface="Garamond"/>
                <a:sym typeface="Garamond"/>
              </a:rPr>
              <a:t>Thank You!</a:t>
            </a:r>
            <a:endParaRPr b="1" sz="7200">
              <a:latin typeface="Garamond"/>
              <a:ea typeface="Garamond"/>
              <a:cs typeface="Garamond"/>
              <a:sym typeface="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4"/>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24" name="Google Shape;124;p14"/>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25" name="Google Shape;125;p14"/>
          <p:cNvSpPr/>
          <p:nvPr/>
        </p:nvSpPr>
        <p:spPr>
          <a:xfrm>
            <a:off x="177100" y="2309563"/>
            <a:ext cx="6325800" cy="1202100"/>
          </a:xfrm>
          <a:prstGeom prst="rect">
            <a:avLst/>
          </a:prstGeom>
          <a:noFill/>
          <a:ln>
            <a:noFill/>
          </a:ln>
        </p:spPr>
        <p:txBody>
          <a:bodyPr anchorCtr="0" anchor="t" bIns="45700" lIns="45700" spcFirstLastPara="1" rIns="45700" wrap="square" tIns="45700">
            <a:noAutofit/>
          </a:bodyPr>
          <a:lstStyle/>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Multilingual, web-based, free encyclopedia </a:t>
            </a:r>
            <a:endParaRPr sz="2400">
              <a:solidFill>
                <a:schemeClr val="lt1"/>
              </a:solidFill>
              <a:latin typeface="Garamond"/>
              <a:ea typeface="Garamond"/>
              <a:cs typeface="Garamond"/>
              <a:sym typeface="Garamond"/>
            </a:endParaRPr>
          </a:p>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Openly editable and viewable content</a:t>
            </a:r>
            <a:endParaRPr sz="2400">
              <a:solidFill>
                <a:schemeClr val="lt1"/>
              </a:solidFill>
              <a:latin typeface="Garamond"/>
              <a:ea typeface="Garamond"/>
              <a:cs typeface="Garamond"/>
              <a:sym typeface="Garamond"/>
            </a:endParaRPr>
          </a:p>
        </p:txBody>
      </p:sp>
      <p:sp>
        <p:nvSpPr>
          <p:cNvPr id="126" name="Google Shape;126;p14"/>
          <p:cNvSpPr/>
          <p:nvPr/>
        </p:nvSpPr>
        <p:spPr>
          <a:xfrm>
            <a:off x="409400" y="4418100"/>
            <a:ext cx="11437800" cy="1202100"/>
          </a:xfrm>
          <a:prstGeom prst="rect">
            <a:avLst/>
          </a:prstGeom>
          <a:noFill/>
          <a:ln>
            <a:noFill/>
          </a:ln>
        </p:spPr>
        <p:txBody>
          <a:bodyPr anchorCtr="0" anchor="t" bIns="45700" lIns="45700" spcFirstLastPara="1" rIns="45700" wrap="square" tIns="45700">
            <a:noAutofit/>
          </a:bodyPr>
          <a:lstStyle/>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Can we accurately forecast web traffic for a given page based on history of daily Views?</a:t>
            </a:r>
            <a:endParaRPr sz="2400">
              <a:solidFill>
                <a:schemeClr val="lt1"/>
              </a:solidFill>
              <a:latin typeface="Garamond"/>
              <a:ea typeface="Garamond"/>
              <a:cs typeface="Garamond"/>
              <a:sym typeface="Garamond"/>
            </a:endParaRPr>
          </a:p>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Is Google trend a useful feature for our forecasts?</a:t>
            </a:r>
            <a:endParaRPr sz="2400">
              <a:solidFill>
                <a:schemeClr val="lt1"/>
              </a:solidFill>
              <a:latin typeface="Garamond"/>
              <a:ea typeface="Garamond"/>
              <a:cs typeface="Garamond"/>
              <a:sym typeface="Garamond"/>
            </a:endParaRPr>
          </a:p>
        </p:txBody>
      </p:sp>
      <p:cxnSp>
        <p:nvCxnSpPr>
          <p:cNvPr id="127" name="Google Shape;127;p14"/>
          <p:cNvCxnSpPr/>
          <p:nvPr/>
        </p:nvCxnSpPr>
        <p:spPr>
          <a:xfrm>
            <a:off x="8866088" y="2261540"/>
            <a:ext cx="633659" cy="1"/>
          </a:xfrm>
          <a:prstGeom prst="straightConnector1">
            <a:avLst/>
          </a:prstGeom>
          <a:noFill/>
          <a:ln cap="flat" cmpd="sng" w="9525">
            <a:solidFill>
              <a:srgbClr val="E5D4C2">
                <a:alpha val="29803"/>
              </a:srgbClr>
            </a:solidFill>
            <a:prstDash val="solid"/>
            <a:miter lim="800000"/>
            <a:headEnd len="sm" w="sm" type="none"/>
            <a:tailEnd len="sm" w="sm" type="none"/>
          </a:ln>
        </p:spPr>
      </p:cxnSp>
      <p:cxnSp>
        <p:nvCxnSpPr>
          <p:cNvPr id="128" name="Google Shape;128;p14"/>
          <p:cNvCxnSpPr>
            <a:stCxn id="129" idx="5"/>
            <a:endCxn id="130" idx="3"/>
          </p:cNvCxnSpPr>
          <p:nvPr/>
        </p:nvCxnSpPr>
        <p:spPr>
          <a:xfrm flipH="1" rot="10800000">
            <a:off x="409394" y="5529734"/>
            <a:ext cx="10832700" cy="7800"/>
          </a:xfrm>
          <a:prstGeom prst="straightConnector1">
            <a:avLst/>
          </a:prstGeom>
          <a:noFill/>
          <a:ln cap="flat" cmpd="sng" w="9525">
            <a:solidFill>
              <a:schemeClr val="lt1">
                <a:alpha val="49803"/>
              </a:schemeClr>
            </a:solidFill>
            <a:prstDash val="solid"/>
            <a:miter lim="800000"/>
            <a:headEnd len="sm" w="sm" type="none"/>
            <a:tailEnd len="sm" w="sm" type="none"/>
          </a:ln>
        </p:spPr>
      </p:cxnSp>
      <p:sp>
        <p:nvSpPr>
          <p:cNvPr id="129" name="Google Shape;129;p14"/>
          <p:cNvSpPr/>
          <p:nvPr/>
        </p:nvSpPr>
        <p:spPr>
          <a:xfrm>
            <a:off x="294164" y="5420512"/>
            <a:ext cx="135000" cy="137100"/>
          </a:xfrm>
          <a:prstGeom prst="ellipse">
            <a:avLst/>
          </a:prstGeom>
          <a:solidFill>
            <a:schemeClr val="l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1" name="Google Shape;131;p14"/>
          <p:cNvSpPr/>
          <p:nvPr/>
        </p:nvSpPr>
        <p:spPr>
          <a:xfrm>
            <a:off x="5939977" y="5412862"/>
            <a:ext cx="135000" cy="137100"/>
          </a:xfrm>
          <a:prstGeom prst="ellipse">
            <a:avLst/>
          </a:prstGeom>
          <a:solidFill>
            <a:schemeClr val="l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p14"/>
          <p:cNvSpPr/>
          <p:nvPr/>
        </p:nvSpPr>
        <p:spPr>
          <a:xfrm>
            <a:off x="11222214" y="5412862"/>
            <a:ext cx="135000" cy="137100"/>
          </a:xfrm>
          <a:prstGeom prst="ellipse">
            <a:avLst/>
          </a:prstGeom>
          <a:solidFill>
            <a:schemeClr val="lt1"/>
          </a:solidFill>
          <a:ln>
            <a:noFill/>
          </a:ln>
        </p:spPr>
        <p:txBody>
          <a:bodyPr anchorCtr="0" anchor="ctr" bIns="45700" lIns="45700" spcFirstLastPara="1" rIns="45700"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32" name="Google Shape;132;p14"/>
          <p:cNvSpPr/>
          <p:nvPr/>
        </p:nvSpPr>
        <p:spPr>
          <a:xfrm>
            <a:off x="214775" y="146875"/>
            <a:ext cx="5341800" cy="10551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rPr b="1" lang="zh-CN" sz="4800">
                <a:solidFill>
                  <a:srgbClr val="F6F9FC"/>
                </a:solidFill>
                <a:latin typeface="EB Garamond"/>
                <a:ea typeface="EB Garamond"/>
                <a:cs typeface="EB Garamond"/>
                <a:sym typeface="EB Garamond"/>
              </a:rPr>
              <a:t> </a:t>
            </a:r>
            <a:r>
              <a:rPr b="1" lang="zh-CN" sz="5000">
                <a:solidFill>
                  <a:srgbClr val="F6F9FC"/>
                </a:solidFill>
                <a:latin typeface="EB Garamond"/>
                <a:ea typeface="EB Garamond"/>
                <a:cs typeface="EB Garamond"/>
                <a:sym typeface="EB Garamond"/>
              </a:rPr>
              <a:t> </a:t>
            </a:r>
            <a:r>
              <a:rPr b="1" lang="zh-CN" sz="4800">
                <a:solidFill>
                  <a:srgbClr val="F6F9FC"/>
                </a:solidFill>
                <a:latin typeface="Garamond"/>
                <a:ea typeface="Garamond"/>
                <a:cs typeface="Garamond"/>
                <a:sym typeface="Garamond"/>
              </a:rPr>
              <a:t>Introduction</a:t>
            </a:r>
            <a:endParaRPr b="1" sz="5000">
              <a:solidFill>
                <a:schemeClr val="dk1"/>
              </a:solidFill>
              <a:latin typeface="Garamond"/>
              <a:ea typeface="Garamond"/>
              <a:cs typeface="Garamond"/>
              <a:sym typeface="Garamond"/>
            </a:endParaRPr>
          </a:p>
        </p:txBody>
      </p:sp>
      <p:sp>
        <p:nvSpPr>
          <p:cNvPr id="133" name="Google Shape;133;p14"/>
          <p:cNvSpPr/>
          <p:nvPr/>
        </p:nvSpPr>
        <p:spPr>
          <a:xfrm>
            <a:off x="1220900" y="1594650"/>
            <a:ext cx="2249100" cy="5700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3000">
                <a:solidFill>
                  <a:schemeClr val="lt1"/>
                </a:solidFill>
                <a:latin typeface="Merriweather"/>
                <a:ea typeface="Merriweather"/>
                <a:cs typeface="Merriweather"/>
                <a:sym typeface="Merriweather"/>
              </a:rPr>
              <a:t>   </a:t>
            </a:r>
            <a:r>
              <a:rPr b="1" lang="zh-CN" sz="3000">
                <a:solidFill>
                  <a:schemeClr val="lt1"/>
                </a:solidFill>
                <a:latin typeface="Garamond"/>
                <a:ea typeface="Garamond"/>
                <a:cs typeface="Garamond"/>
                <a:sym typeface="Garamond"/>
              </a:rPr>
              <a:t> </a:t>
            </a:r>
            <a:r>
              <a:rPr b="1" lang="zh-CN" sz="2400">
                <a:solidFill>
                  <a:schemeClr val="lt1"/>
                </a:solidFill>
                <a:latin typeface="Garamond"/>
                <a:ea typeface="Garamond"/>
                <a:cs typeface="Garamond"/>
                <a:sym typeface="Garamond"/>
              </a:rPr>
              <a:t>Wikipedia</a:t>
            </a:r>
            <a:endParaRPr b="1" sz="2400">
              <a:solidFill>
                <a:schemeClr val="lt1"/>
              </a:solidFill>
              <a:latin typeface="Garamond"/>
              <a:ea typeface="Garamond"/>
              <a:cs typeface="Garamond"/>
              <a:sym typeface="Garamond"/>
            </a:endParaRPr>
          </a:p>
        </p:txBody>
      </p:sp>
      <p:sp>
        <p:nvSpPr>
          <p:cNvPr id="134" name="Google Shape;134;p14"/>
          <p:cNvSpPr/>
          <p:nvPr/>
        </p:nvSpPr>
        <p:spPr>
          <a:xfrm>
            <a:off x="3668300" y="3834600"/>
            <a:ext cx="3126300" cy="5211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zh-CN" sz="2400">
                <a:solidFill>
                  <a:schemeClr val="lt1"/>
                </a:solidFill>
                <a:latin typeface="Merriweather"/>
                <a:ea typeface="Merriweather"/>
                <a:cs typeface="Merriweather"/>
                <a:sym typeface="Merriweather"/>
              </a:rPr>
              <a:t>   </a:t>
            </a:r>
            <a:r>
              <a:rPr b="1" lang="zh-CN" sz="2400">
                <a:solidFill>
                  <a:schemeClr val="lt1"/>
                </a:solidFill>
                <a:latin typeface="Garamond"/>
                <a:ea typeface="Garamond"/>
                <a:cs typeface="Garamond"/>
                <a:sym typeface="Garamond"/>
              </a:rPr>
              <a:t>Problem Statement</a:t>
            </a:r>
            <a:endParaRPr b="1" sz="2400">
              <a:solidFill>
                <a:schemeClr val="lt1"/>
              </a:solidFill>
              <a:latin typeface="Garamond"/>
              <a:ea typeface="Garamond"/>
              <a:cs typeface="Garamond"/>
              <a:sym typeface="Garamond"/>
            </a:endParaRPr>
          </a:p>
        </p:txBody>
      </p:sp>
      <p:sp>
        <p:nvSpPr>
          <p:cNvPr id="135" name="Google Shape;135;p14"/>
          <p:cNvSpPr/>
          <p:nvPr/>
        </p:nvSpPr>
        <p:spPr>
          <a:xfrm>
            <a:off x="7087400" y="901250"/>
            <a:ext cx="3912900" cy="5700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zh-CN" sz="2400">
                <a:solidFill>
                  <a:schemeClr val="lt1"/>
                </a:solidFill>
                <a:latin typeface="Merriweather"/>
                <a:ea typeface="Merriweather"/>
                <a:cs typeface="Merriweather"/>
                <a:sym typeface="Merriweather"/>
              </a:rPr>
              <a:t>    </a:t>
            </a:r>
            <a:r>
              <a:rPr b="1" lang="zh-CN" sz="3000">
                <a:solidFill>
                  <a:schemeClr val="lt1"/>
                </a:solidFill>
                <a:latin typeface="Garamond"/>
                <a:ea typeface="Garamond"/>
                <a:cs typeface="Garamond"/>
                <a:sym typeface="Garamond"/>
              </a:rPr>
              <a:t>  </a:t>
            </a:r>
            <a:r>
              <a:rPr b="1" lang="zh-CN" sz="2400">
                <a:solidFill>
                  <a:schemeClr val="lt1"/>
                </a:solidFill>
                <a:latin typeface="Garamond"/>
                <a:ea typeface="Garamond"/>
                <a:cs typeface="Garamond"/>
                <a:sym typeface="Garamond"/>
              </a:rPr>
              <a:t>Business Objectives</a:t>
            </a:r>
            <a:endParaRPr b="1" sz="2400">
              <a:solidFill>
                <a:schemeClr val="lt1"/>
              </a:solidFill>
              <a:latin typeface="Garamond"/>
              <a:ea typeface="Garamond"/>
              <a:cs typeface="Garamond"/>
              <a:sym typeface="Garamond"/>
            </a:endParaRPr>
          </a:p>
        </p:txBody>
      </p:sp>
      <p:sp>
        <p:nvSpPr>
          <p:cNvPr id="136" name="Google Shape;136;p14"/>
          <p:cNvSpPr txBox="1"/>
          <p:nvPr/>
        </p:nvSpPr>
        <p:spPr>
          <a:xfrm>
            <a:off x="6614375" y="1589750"/>
            <a:ext cx="5461500" cy="1681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Internet marketing initiatives</a:t>
            </a:r>
            <a:endParaRPr sz="2400">
              <a:solidFill>
                <a:schemeClr val="lt1"/>
              </a:solidFill>
              <a:latin typeface="Garamond"/>
              <a:ea typeface="Garamond"/>
              <a:cs typeface="Garamond"/>
              <a:sym typeface="Garamond"/>
            </a:endParaRPr>
          </a:p>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uFill>
                  <a:noFill/>
                </a:uFill>
                <a:latin typeface="Garamond"/>
                <a:ea typeface="Garamond"/>
                <a:cs typeface="Garamond"/>
                <a:sym typeface="Garamond"/>
                <a:hlinkClick r:id="rId3"/>
              </a:rPr>
              <a:t>Search e</a:t>
            </a:r>
            <a:r>
              <a:rPr lang="zh-CN" sz="2400">
                <a:solidFill>
                  <a:schemeClr val="lt1"/>
                </a:solidFill>
                <a:latin typeface="Garamond"/>
                <a:ea typeface="Garamond"/>
                <a:cs typeface="Garamond"/>
                <a:sym typeface="Garamond"/>
              </a:rPr>
              <a:t>ngine opti</a:t>
            </a:r>
            <a:r>
              <a:rPr lang="zh-CN" sz="2400">
                <a:solidFill>
                  <a:schemeClr val="lt1"/>
                </a:solidFill>
                <a:uFill>
                  <a:noFill/>
                </a:uFill>
                <a:latin typeface="Garamond"/>
                <a:ea typeface="Garamond"/>
                <a:cs typeface="Garamond"/>
                <a:sym typeface="Garamond"/>
                <a:hlinkClick r:id="rId4"/>
              </a:rPr>
              <a:t>mization</a:t>
            </a:r>
            <a:r>
              <a:rPr lang="zh-CN" sz="2400">
                <a:solidFill>
                  <a:schemeClr val="lt1"/>
                </a:solidFill>
                <a:latin typeface="Garamond"/>
                <a:ea typeface="Garamond"/>
                <a:cs typeface="Garamond"/>
                <a:sym typeface="Garamond"/>
              </a:rPr>
              <a:t> (SEO)</a:t>
            </a:r>
            <a:endParaRPr sz="2400">
              <a:solidFill>
                <a:schemeClr val="lt1"/>
              </a:solidFill>
              <a:latin typeface="Garamond"/>
              <a:ea typeface="Garamond"/>
              <a:cs typeface="Garamond"/>
              <a:sym typeface="Garamond"/>
            </a:endParaRPr>
          </a:p>
          <a:p>
            <a:pPr indent="-381000" lvl="0" marL="457200" marR="0" rtl="0" algn="l">
              <a:lnSpc>
                <a:spcPct val="115000"/>
              </a:lnSpc>
              <a:spcBef>
                <a:spcPts val="0"/>
              </a:spcBef>
              <a:spcAft>
                <a:spcPts val="0"/>
              </a:spcAft>
              <a:buClr>
                <a:schemeClr val="lt1"/>
              </a:buClr>
              <a:buSzPts val="2400"/>
              <a:buFont typeface="Garamond"/>
              <a:buChar char="❏"/>
            </a:pPr>
            <a:r>
              <a:rPr lang="zh-CN" sz="2400">
                <a:solidFill>
                  <a:schemeClr val="lt1"/>
                </a:solidFill>
                <a:latin typeface="Garamond"/>
                <a:ea typeface="Garamond"/>
                <a:cs typeface="Garamond"/>
                <a:sym typeface="Garamond"/>
              </a:rPr>
              <a:t>Manage Traffic overload</a:t>
            </a:r>
            <a:endParaRPr sz="2400">
              <a:solidFill>
                <a:schemeClr val="lt1"/>
              </a:solidFill>
              <a:latin typeface="Garamond"/>
              <a:ea typeface="Garamond"/>
              <a:cs typeface="Garamond"/>
              <a:sym typeface="Garamond"/>
            </a:endParaRPr>
          </a:p>
          <a:p>
            <a:pPr indent="0" lvl="0" marL="0" marR="0" rtl="0" algn="l">
              <a:lnSpc>
                <a:spcPct val="115000"/>
              </a:lnSpc>
              <a:spcBef>
                <a:spcPts val="0"/>
              </a:spcBef>
              <a:spcAft>
                <a:spcPts val="0"/>
              </a:spcAft>
              <a:buNone/>
            </a:pPr>
            <a:r>
              <a:t/>
            </a:r>
            <a:endParaRPr sz="2200">
              <a:solidFill>
                <a:schemeClr val="lt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15"/>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43" name="Google Shape;143;p15"/>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44" name="Google Shape;144;p15"/>
          <p:cNvSpPr/>
          <p:nvPr/>
        </p:nvSpPr>
        <p:spPr>
          <a:xfrm>
            <a:off x="278050" y="220700"/>
            <a:ext cx="1441200" cy="7602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3600">
                <a:solidFill>
                  <a:srgbClr val="F6F9FC"/>
                </a:solidFill>
                <a:latin typeface="Garamond"/>
                <a:ea typeface="Garamond"/>
                <a:cs typeface="Garamond"/>
                <a:sym typeface="Garamond"/>
              </a:rPr>
              <a:t>Data</a:t>
            </a:r>
            <a:endParaRPr b="1" sz="3600">
              <a:solidFill>
                <a:schemeClr val="dk1"/>
              </a:solidFill>
              <a:latin typeface="Garamond"/>
              <a:ea typeface="Garamond"/>
              <a:cs typeface="Garamond"/>
              <a:sym typeface="Garamond"/>
            </a:endParaRPr>
          </a:p>
        </p:txBody>
      </p:sp>
      <p:sp>
        <p:nvSpPr>
          <p:cNvPr id="145" name="Google Shape;145;p15"/>
          <p:cNvSpPr txBox="1"/>
          <p:nvPr/>
        </p:nvSpPr>
        <p:spPr>
          <a:xfrm>
            <a:off x="278050" y="1332750"/>
            <a:ext cx="10833000" cy="52626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50000"/>
              </a:lnSpc>
              <a:spcBef>
                <a:spcPts val="0"/>
              </a:spcBef>
              <a:spcAft>
                <a:spcPts val="0"/>
              </a:spcAft>
              <a:buClr>
                <a:schemeClr val="lt1"/>
              </a:buClr>
              <a:buSzPts val="3000"/>
              <a:buFont typeface="Garamond"/>
              <a:buChar char="❏"/>
            </a:pPr>
            <a:r>
              <a:rPr lang="zh-CN" sz="3000">
                <a:solidFill>
                  <a:schemeClr val="lt1"/>
                </a:solidFill>
                <a:latin typeface="Garamond"/>
                <a:ea typeface="Garamond"/>
                <a:cs typeface="Garamond"/>
                <a:sym typeface="Garamond"/>
              </a:rPr>
              <a:t>145k Time Series data</a:t>
            </a:r>
            <a:endParaRPr sz="3000">
              <a:solidFill>
                <a:schemeClr val="lt1"/>
              </a:solidFill>
              <a:latin typeface="Garamond"/>
              <a:ea typeface="Garamond"/>
              <a:cs typeface="Garamond"/>
              <a:sym typeface="Garamond"/>
            </a:endParaRPr>
          </a:p>
          <a:p>
            <a:pPr indent="-419100" lvl="0" marL="457200" marR="0" rtl="0" algn="l">
              <a:lnSpc>
                <a:spcPct val="150000"/>
              </a:lnSpc>
              <a:spcBef>
                <a:spcPts val="0"/>
              </a:spcBef>
              <a:spcAft>
                <a:spcPts val="0"/>
              </a:spcAft>
              <a:buClr>
                <a:schemeClr val="lt1"/>
              </a:buClr>
              <a:buSzPts val="3000"/>
              <a:buFont typeface="Garamond"/>
              <a:buChar char="❏"/>
            </a:pPr>
            <a:r>
              <a:rPr lang="zh-CN" sz="3000">
                <a:solidFill>
                  <a:schemeClr val="lt1"/>
                </a:solidFill>
                <a:latin typeface="Garamond"/>
                <a:ea typeface="Garamond"/>
                <a:cs typeface="Garamond"/>
                <a:sym typeface="Garamond"/>
              </a:rPr>
              <a:t>Time Series features:</a:t>
            </a:r>
            <a:endParaRPr sz="3000">
              <a:solidFill>
                <a:schemeClr val="lt1"/>
              </a:solidFill>
              <a:latin typeface="Garamond"/>
              <a:ea typeface="Garamond"/>
              <a:cs typeface="Garamond"/>
              <a:sym typeface="Garamond"/>
            </a:endParaRPr>
          </a:p>
          <a:p>
            <a:pPr indent="-342900" lvl="1" marL="914400" marR="0" rtl="0" algn="l">
              <a:lnSpc>
                <a:spcPct val="150000"/>
              </a:lnSpc>
              <a:spcBef>
                <a:spcPts val="0"/>
              </a:spcBef>
              <a:spcAft>
                <a:spcPts val="0"/>
              </a:spcAft>
              <a:buClr>
                <a:schemeClr val="lt1"/>
              </a:buClr>
              <a:buSzPts val="1800"/>
              <a:buFont typeface="Garamond"/>
              <a:buChar char="■"/>
            </a:pPr>
            <a:r>
              <a:rPr lang="zh-CN" sz="1800">
                <a:solidFill>
                  <a:schemeClr val="lt1"/>
                </a:solidFill>
                <a:latin typeface="Garamond"/>
                <a:ea typeface="Garamond"/>
                <a:cs typeface="Garamond"/>
                <a:sym typeface="Garamond"/>
              </a:rPr>
              <a:t> Daily views of each Wikipedia article</a:t>
            </a:r>
            <a:endParaRPr sz="1800">
              <a:solidFill>
                <a:schemeClr val="lt1"/>
              </a:solidFill>
              <a:latin typeface="Garamond"/>
              <a:ea typeface="Garamond"/>
              <a:cs typeface="Garamond"/>
              <a:sym typeface="Garamond"/>
            </a:endParaRPr>
          </a:p>
          <a:p>
            <a:pPr indent="-419100" lvl="0" marL="457200" rtl="0" algn="l">
              <a:lnSpc>
                <a:spcPct val="150000"/>
              </a:lnSpc>
              <a:spcBef>
                <a:spcPts val="0"/>
              </a:spcBef>
              <a:spcAft>
                <a:spcPts val="0"/>
              </a:spcAft>
              <a:buClr>
                <a:schemeClr val="lt1"/>
              </a:buClr>
              <a:buSzPts val="3000"/>
              <a:buFont typeface="Garamond"/>
              <a:buChar char="❏"/>
            </a:pPr>
            <a:r>
              <a:rPr lang="zh-CN" sz="3000">
                <a:solidFill>
                  <a:schemeClr val="lt1"/>
                </a:solidFill>
                <a:latin typeface="Garamond"/>
                <a:ea typeface="Garamond"/>
                <a:cs typeface="Garamond"/>
                <a:sym typeface="Garamond"/>
              </a:rPr>
              <a:t>Static features : </a:t>
            </a:r>
            <a:endParaRPr sz="3000">
              <a:solidFill>
                <a:schemeClr val="lt1"/>
              </a:solidFill>
              <a:latin typeface="Garamond"/>
              <a:ea typeface="Garamond"/>
              <a:cs typeface="Garamond"/>
              <a:sym typeface="Garamond"/>
            </a:endParaRPr>
          </a:p>
          <a:p>
            <a:pPr indent="-342900" lvl="1" marL="914400" rtl="0" algn="l">
              <a:lnSpc>
                <a:spcPct val="130000"/>
              </a:lnSpc>
              <a:spcBef>
                <a:spcPts val="0"/>
              </a:spcBef>
              <a:spcAft>
                <a:spcPts val="0"/>
              </a:spcAft>
              <a:buClr>
                <a:schemeClr val="lt1"/>
              </a:buClr>
              <a:buSzPts val="1800"/>
              <a:buFont typeface="Garamond"/>
              <a:buChar char="■"/>
            </a:pPr>
            <a:r>
              <a:rPr lang="zh-CN" sz="1800">
                <a:solidFill>
                  <a:schemeClr val="lt1"/>
                </a:solidFill>
                <a:latin typeface="Garamond"/>
                <a:ea typeface="Garamond"/>
                <a:cs typeface="Garamond"/>
                <a:sym typeface="Garamond"/>
              </a:rPr>
              <a:t>Page or Article Name</a:t>
            </a:r>
            <a:endParaRPr sz="1800">
              <a:solidFill>
                <a:schemeClr val="lt1"/>
              </a:solidFill>
              <a:latin typeface="Garamond"/>
              <a:ea typeface="Garamond"/>
              <a:cs typeface="Garamond"/>
              <a:sym typeface="Garamond"/>
            </a:endParaRPr>
          </a:p>
          <a:p>
            <a:pPr indent="-342900" lvl="1" marL="914400" rtl="0" algn="l">
              <a:lnSpc>
                <a:spcPct val="130000"/>
              </a:lnSpc>
              <a:spcBef>
                <a:spcPts val="0"/>
              </a:spcBef>
              <a:spcAft>
                <a:spcPts val="0"/>
              </a:spcAft>
              <a:buClr>
                <a:schemeClr val="lt1"/>
              </a:buClr>
              <a:buSzPts val="1800"/>
              <a:buFont typeface="Garamond"/>
              <a:buChar char="■"/>
            </a:pPr>
            <a:r>
              <a:rPr lang="zh-CN" sz="1800">
                <a:solidFill>
                  <a:schemeClr val="lt1"/>
                </a:solidFill>
                <a:latin typeface="Garamond"/>
                <a:ea typeface="Garamond"/>
                <a:cs typeface="Garamond"/>
                <a:sym typeface="Garamond"/>
              </a:rPr>
              <a:t>Type of Traffic - Mobile, Desktop etc.</a:t>
            </a:r>
            <a:endParaRPr sz="1800">
              <a:solidFill>
                <a:schemeClr val="lt1"/>
              </a:solidFill>
              <a:latin typeface="Garamond"/>
              <a:ea typeface="Garamond"/>
              <a:cs typeface="Garamond"/>
              <a:sym typeface="Garamond"/>
            </a:endParaRPr>
          </a:p>
          <a:p>
            <a:pPr indent="-342900" lvl="1" marL="914400" rtl="0" algn="l">
              <a:lnSpc>
                <a:spcPct val="130000"/>
              </a:lnSpc>
              <a:spcBef>
                <a:spcPts val="0"/>
              </a:spcBef>
              <a:spcAft>
                <a:spcPts val="0"/>
              </a:spcAft>
              <a:buClr>
                <a:schemeClr val="lt1"/>
              </a:buClr>
              <a:buSzPts val="1800"/>
              <a:buFont typeface="Garamond"/>
              <a:buChar char="■"/>
            </a:pPr>
            <a:r>
              <a:rPr lang="zh-CN" sz="1800">
                <a:solidFill>
                  <a:schemeClr val="lt1"/>
                </a:solidFill>
                <a:latin typeface="Garamond"/>
                <a:ea typeface="Garamond"/>
                <a:cs typeface="Garamond"/>
                <a:sym typeface="Garamond"/>
              </a:rPr>
              <a:t>Metadata - Language and User-agent</a:t>
            </a:r>
            <a:endParaRPr sz="1800">
              <a:solidFill>
                <a:schemeClr val="lt1"/>
              </a:solidFill>
              <a:latin typeface="Garamond"/>
              <a:ea typeface="Garamond"/>
              <a:cs typeface="Garamond"/>
              <a:sym typeface="Garamond"/>
            </a:endParaRPr>
          </a:p>
          <a:p>
            <a:pPr indent="0" lvl="0" marL="0" marR="0" rtl="0" algn="l">
              <a:lnSpc>
                <a:spcPct val="115000"/>
              </a:lnSpc>
              <a:spcBef>
                <a:spcPts val="400"/>
              </a:spcBef>
              <a:spcAft>
                <a:spcPts val="0"/>
              </a:spcAft>
              <a:buNone/>
            </a:pPr>
            <a:r>
              <a:t/>
            </a:r>
            <a:endParaRPr sz="2200">
              <a:solidFill>
                <a:schemeClr val="lt1"/>
              </a:solidFill>
              <a:latin typeface="Merriweather"/>
              <a:ea typeface="Merriweather"/>
              <a:cs typeface="Merriweather"/>
              <a:sym typeface="Merriweather"/>
            </a:endParaRPr>
          </a:p>
        </p:txBody>
      </p:sp>
      <p:pic>
        <p:nvPicPr>
          <p:cNvPr id="146" name="Google Shape;146;p15"/>
          <p:cNvPicPr preferRelativeResize="0"/>
          <p:nvPr/>
        </p:nvPicPr>
        <p:blipFill>
          <a:blip r:embed="rId3">
            <a:alphaModFix/>
          </a:blip>
          <a:stretch>
            <a:fillRect/>
          </a:stretch>
        </p:blipFill>
        <p:spPr>
          <a:xfrm>
            <a:off x="4757925" y="1591063"/>
            <a:ext cx="7343324" cy="1920127"/>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p:nvPr/>
        </p:nvSpPr>
        <p:spPr>
          <a:xfrm flipH="1">
            <a:off x="728767" y="535881"/>
            <a:ext cx="335604" cy="382809"/>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53" name="Google Shape;153;p16"/>
          <p:cNvSpPr/>
          <p:nvPr/>
        </p:nvSpPr>
        <p:spPr>
          <a:xfrm flipH="1">
            <a:off x="885306" y="365453"/>
            <a:ext cx="335604" cy="304733"/>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cxnSp>
        <p:nvCxnSpPr>
          <p:cNvPr id="154" name="Google Shape;154;p16"/>
          <p:cNvCxnSpPr/>
          <p:nvPr/>
        </p:nvCxnSpPr>
        <p:spPr>
          <a:xfrm>
            <a:off x="1501418" y="2261540"/>
            <a:ext cx="633660" cy="1"/>
          </a:xfrm>
          <a:prstGeom prst="straightConnector1">
            <a:avLst/>
          </a:prstGeom>
          <a:noFill/>
          <a:ln cap="flat" cmpd="sng" w="9525">
            <a:solidFill>
              <a:srgbClr val="E5D4C2">
                <a:alpha val="29803"/>
              </a:srgbClr>
            </a:solidFill>
            <a:prstDash val="solid"/>
            <a:miter lim="800000"/>
            <a:headEnd len="sm" w="sm" type="none"/>
            <a:tailEnd len="sm" w="sm" type="none"/>
          </a:ln>
        </p:spPr>
      </p:cxnSp>
      <p:cxnSp>
        <p:nvCxnSpPr>
          <p:cNvPr id="155" name="Google Shape;155;p16"/>
          <p:cNvCxnSpPr/>
          <p:nvPr/>
        </p:nvCxnSpPr>
        <p:spPr>
          <a:xfrm>
            <a:off x="4447931" y="2261540"/>
            <a:ext cx="633659" cy="1"/>
          </a:xfrm>
          <a:prstGeom prst="straightConnector1">
            <a:avLst/>
          </a:prstGeom>
          <a:noFill/>
          <a:ln cap="flat" cmpd="sng" w="9525">
            <a:solidFill>
              <a:srgbClr val="E5D4C2">
                <a:alpha val="29803"/>
              </a:srgbClr>
            </a:solidFill>
            <a:prstDash val="solid"/>
            <a:miter lim="800000"/>
            <a:headEnd len="sm" w="sm" type="none"/>
            <a:tailEnd len="sm" w="sm" type="none"/>
          </a:ln>
        </p:spPr>
      </p:cxnSp>
      <p:cxnSp>
        <p:nvCxnSpPr>
          <p:cNvPr id="156" name="Google Shape;156;p16"/>
          <p:cNvCxnSpPr/>
          <p:nvPr/>
        </p:nvCxnSpPr>
        <p:spPr>
          <a:xfrm>
            <a:off x="7374044" y="2261540"/>
            <a:ext cx="633659" cy="1"/>
          </a:xfrm>
          <a:prstGeom prst="straightConnector1">
            <a:avLst/>
          </a:prstGeom>
          <a:noFill/>
          <a:ln cap="flat" cmpd="sng" w="9525">
            <a:solidFill>
              <a:srgbClr val="E5D4C2">
                <a:alpha val="29803"/>
              </a:srgbClr>
            </a:solidFill>
            <a:prstDash val="solid"/>
            <a:miter lim="800000"/>
            <a:headEnd len="sm" w="sm" type="none"/>
            <a:tailEnd len="sm" w="sm" type="none"/>
          </a:ln>
        </p:spPr>
      </p:cxnSp>
      <p:sp>
        <p:nvSpPr>
          <p:cNvPr id="157" name="Google Shape;157;p16"/>
          <p:cNvSpPr/>
          <p:nvPr/>
        </p:nvSpPr>
        <p:spPr>
          <a:xfrm>
            <a:off x="214775" y="146875"/>
            <a:ext cx="6134400" cy="6501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zh-CN" sz="3600">
                <a:solidFill>
                  <a:srgbClr val="F6F9FC"/>
                </a:solidFill>
                <a:latin typeface="Garamond"/>
                <a:ea typeface="Garamond"/>
                <a:cs typeface="Garamond"/>
                <a:sym typeface="Garamond"/>
              </a:rPr>
              <a:t> </a:t>
            </a:r>
            <a:r>
              <a:rPr b="1" lang="zh-CN" sz="3600">
                <a:solidFill>
                  <a:srgbClr val="F6F9FC"/>
                </a:solidFill>
                <a:latin typeface="Garamond"/>
                <a:ea typeface="Garamond"/>
                <a:cs typeface="Garamond"/>
                <a:sym typeface="Garamond"/>
              </a:rPr>
              <a:t>Initial Data Analysis</a:t>
            </a:r>
            <a:endParaRPr b="1" sz="3600">
              <a:solidFill>
                <a:srgbClr val="F6F9FC"/>
              </a:solidFill>
              <a:latin typeface="Garamond"/>
              <a:ea typeface="Garamond"/>
              <a:cs typeface="Garamond"/>
              <a:sym typeface="Garamond"/>
            </a:endParaRPr>
          </a:p>
        </p:txBody>
      </p:sp>
      <p:sp>
        <p:nvSpPr>
          <p:cNvPr id="158" name="Google Shape;158;p16"/>
          <p:cNvSpPr txBox="1"/>
          <p:nvPr/>
        </p:nvSpPr>
        <p:spPr>
          <a:xfrm>
            <a:off x="0" y="796975"/>
            <a:ext cx="12192000" cy="1059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lt1"/>
              </a:buClr>
              <a:buSzPts val="2400"/>
              <a:buFont typeface="Merriweather"/>
              <a:buChar char="❏"/>
            </a:pPr>
            <a:r>
              <a:rPr lang="zh-CN" sz="2400">
                <a:solidFill>
                  <a:schemeClr val="lt1"/>
                </a:solidFill>
                <a:latin typeface="Garamond"/>
                <a:ea typeface="Garamond"/>
                <a:cs typeface="Garamond"/>
                <a:sym typeface="Garamond"/>
              </a:rPr>
              <a:t>7 languages: German, English, Spanish, French, Japanese, Russian, and Chinese. </a:t>
            </a:r>
            <a:endParaRPr sz="2400">
              <a:solidFill>
                <a:schemeClr val="lt1"/>
              </a:solidFill>
              <a:latin typeface="Garamond"/>
              <a:ea typeface="Garamond"/>
              <a:cs typeface="Garamond"/>
              <a:sym typeface="Garamond"/>
            </a:endParaRPr>
          </a:p>
          <a:p>
            <a:pPr indent="-381000" lvl="0" marL="457200" rtl="0" algn="l">
              <a:spcBef>
                <a:spcPts val="0"/>
              </a:spcBef>
              <a:spcAft>
                <a:spcPts val="0"/>
              </a:spcAft>
              <a:buClr>
                <a:schemeClr val="lt1"/>
              </a:buClr>
              <a:buSzPts val="2400"/>
              <a:buFont typeface="Merriweather"/>
              <a:buChar char="❏"/>
            </a:pPr>
            <a:r>
              <a:rPr lang="zh-CN" sz="2400">
                <a:solidFill>
                  <a:schemeClr val="lt1"/>
                </a:solidFill>
                <a:latin typeface="Garamond"/>
                <a:ea typeface="Garamond"/>
                <a:cs typeface="Garamond"/>
                <a:sym typeface="Garamond"/>
              </a:rPr>
              <a:t>Mobile sites are slightly more frequent than desktop ones.</a:t>
            </a:r>
            <a:endParaRPr sz="2400">
              <a:solidFill>
                <a:schemeClr val="lt1"/>
              </a:solidFill>
              <a:latin typeface="Garamond"/>
              <a:ea typeface="Garamond"/>
              <a:cs typeface="Garamond"/>
              <a:sym typeface="Garamond"/>
            </a:endParaRPr>
          </a:p>
        </p:txBody>
      </p:sp>
      <p:pic>
        <p:nvPicPr>
          <p:cNvPr id="159" name="Google Shape;159;p16"/>
          <p:cNvPicPr preferRelativeResize="0"/>
          <p:nvPr/>
        </p:nvPicPr>
        <p:blipFill>
          <a:blip r:embed="rId3">
            <a:alphaModFix/>
          </a:blip>
          <a:stretch>
            <a:fillRect/>
          </a:stretch>
        </p:blipFill>
        <p:spPr>
          <a:xfrm>
            <a:off x="530100" y="1645350"/>
            <a:ext cx="8317274" cy="5138874"/>
          </a:xfrm>
          <a:prstGeom prst="rect">
            <a:avLst/>
          </a:prstGeom>
          <a:noFill/>
          <a:ln cap="flat" cmpd="sng" w="38100">
            <a:solidFill>
              <a:srgbClr val="1155CC"/>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17"/>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66" name="Google Shape;166;p17"/>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cxnSp>
        <p:nvCxnSpPr>
          <p:cNvPr id="167" name="Google Shape;167;p17"/>
          <p:cNvCxnSpPr/>
          <p:nvPr/>
        </p:nvCxnSpPr>
        <p:spPr>
          <a:xfrm>
            <a:off x="1501418"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cxnSp>
        <p:nvCxnSpPr>
          <p:cNvPr id="168" name="Google Shape;168;p17"/>
          <p:cNvCxnSpPr/>
          <p:nvPr/>
        </p:nvCxnSpPr>
        <p:spPr>
          <a:xfrm>
            <a:off x="4447931"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cxnSp>
        <p:nvCxnSpPr>
          <p:cNvPr id="169" name="Google Shape;169;p17"/>
          <p:cNvCxnSpPr/>
          <p:nvPr/>
        </p:nvCxnSpPr>
        <p:spPr>
          <a:xfrm>
            <a:off x="7374044"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sp>
        <p:nvSpPr>
          <p:cNvPr id="170" name="Google Shape;170;p17"/>
          <p:cNvSpPr/>
          <p:nvPr/>
        </p:nvSpPr>
        <p:spPr>
          <a:xfrm>
            <a:off x="214775" y="146875"/>
            <a:ext cx="2528400" cy="771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zh-CN" sz="3600">
                <a:solidFill>
                  <a:srgbClr val="F6F9FC"/>
                </a:solidFill>
                <a:latin typeface="EB Garamond"/>
                <a:ea typeface="EB Garamond"/>
                <a:cs typeface="EB Garamond"/>
                <a:sym typeface="EB Garamond"/>
              </a:rPr>
              <a:t> </a:t>
            </a:r>
            <a:r>
              <a:rPr b="1" lang="zh-CN" sz="3600">
                <a:solidFill>
                  <a:srgbClr val="F6F9FC"/>
                </a:solidFill>
                <a:latin typeface="EB Garamond"/>
                <a:ea typeface="EB Garamond"/>
                <a:cs typeface="EB Garamond"/>
                <a:sym typeface="EB Garamond"/>
              </a:rPr>
              <a:t>Plot(s)</a:t>
            </a:r>
            <a:endParaRPr b="1" sz="3600">
              <a:solidFill>
                <a:schemeClr val="dk1"/>
              </a:solidFill>
              <a:latin typeface="EB Garamond"/>
              <a:ea typeface="EB Garamond"/>
              <a:cs typeface="EB Garamond"/>
              <a:sym typeface="EB Garamond"/>
            </a:endParaRPr>
          </a:p>
        </p:txBody>
      </p:sp>
      <p:pic>
        <p:nvPicPr>
          <p:cNvPr id="171" name="Google Shape;171;p17"/>
          <p:cNvPicPr preferRelativeResize="0"/>
          <p:nvPr/>
        </p:nvPicPr>
        <p:blipFill>
          <a:blip r:embed="rId3">
            <a:alphaModFix/>
          </a:blip>
          <a:stretch>
            <a:fillRect/>
          </a:stretch>
        </p:blipFill>
        <p:spPr>
          <a:xfrm>
            <a:off x="214775" y="1057300"/>
            <a:ext cx="8622499" cy="5327474"/>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8"/>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78" name="Google Shape;178;p18"/>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cxnSp>
        <p:nvCxnSpPr>
          <p:cNvPr id="179" name="Google Shape;179;p18"/>
          <p:cNvCxnSpPr>
            <a:endCxn id="180" idx="2"/>
          </p:cNvCxnSpPr>
          <p:nvPr/>
        </p:nvCxnSpPr>
        <p:spPr>
          <a:xfrm>
            <a:off x="-981980" y="6019789"/>
            <a:ext cx="8278500" cy="0"/>
          </a:xfrm>
          <a:prstGeom prst="straightConnector1">
            <a:avLst/>
          </a:prstGeom>
          <a:noFill/>
          <a:ln cap="flat" cmpd="sng" w="9525">
            <a:solidFill>
              <a:schemeClr val="lt1">
                <a:alpha val="49800"/>
              </a:schemeClr>
            </a:solidFill>
            <a:prstDash val="solid"/>
            <a:miter lim="8000"/>
            <a:headEnd len="sm" w="sm" type="none"/>
            <a:tailEnd len="sm" w="sm" type="none"/>
          </a:ln>
        </p:spPr>
      </p:cxnSp>
      <p:cxnSp>
        <p:nvCxnSpPr>
          <p:cNvPr id="181" name="Google Shape;181;p18"/>
          <p:cNvCxnSpPr/>
          <p:nvPr/>
        </p:nvCxnSpPr>
        <p:spPr>
          <a:xfrm>
            <a:off x="1501418"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cxnSp>
        <p:nvCxnSpPr>
          <p:cNvPr id="182" name="Google Shape;182;p18"/>
          <p:cNvCxnSpPr/>
          <p:nvPr/>
        </p:nvCxnSpPr>
        <p:spPr>
          <a:xfrm>
            <a:off x="4447931"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sp>
        <p:nvSpPr>
          <p:cNvPr id="183" name="Google Shape;183;p18"/>
          <p:cNvSpPr/>
          <p:nvPr/>
        </p:nvSpPr>
        <p:spPr>
          <a:xfrm>
            <a:off x="829426" y="6241175"/>
            <a:ext cx="1368900" cy="465300"/>
          </a:xfrm>
          <a:prstGeom prst="rect">
            <a:avLst/>
          </a:prstGeom>
          <a:noFill/>
          <a:ln>
            <a:noFill/>
          </a:ln>
        </p:spPr>
        <p:txBody>
          <a:bodyPr anchorCtr="0" anchor="t" bIns="47525" lIns="47525" spcFirstLastPara="1" rIns="47525" wrap="square" tIns="47525">
            <a:noAutofit/>
          </a:bodyPr>
          <a:lstStyle/>
          <a:p>
            <a:pPr indent="0" lvl="0" marL="0" marR="0" rtl="0" algn="l">
              <a:spcBef>
                <a:spcPts val="0"/>
              </a:spcBef>
              <a:spcAft>
                <a:spcPts val="0"/>
              </a:spcAft>
              <a:buNone/>
            </a:pPr>
            <a:r>
              <a:rPr b="1" lang="zh-CN" sz="2400">
                <a:solidFill>
                  <a:schemeClr val="lt1"/>
                </a:solidFill>
              </a:rPr>
              <a:t>07</a:t>
            </a:r>
            <a:r>
              <a:rPr b="1" lang="zh-CN" sz="2400">
                <a:solidFill>
                  <a:schemeClr val="lt1"/>
                </a:solidFill>
                <a:latin typeface="Arial"/>
                <a:ea typeface="Arial"/>
                <a:cs typeface="Arial"/>
                <a:sym typeface="Arial"/>
              </a:rPr>
              <a:t>/</a:t>
            </a:r>
            <a:r>
              <a:rPr b="1" lang="zh-CN" sz="2400">
                <a:solidFill>
                  <a:schemeClr val="lt1"/>
                </a:solidFill>
              </a:rPr>
              <a:t>01/15</a:t>
            </a:r>
            <a:endParaRPr/>
          </a:p>
        </p:txBody>
      </p:sp>
      <p:cxnSp>
        <p:nvCxnSpPr>
          <p:cNvPr id="184" name="Google Shape;184;p18"/>
          <p:cNvCxnSpPr/>
          <p:nvPr/>
        </p:nvCxnSpPr>
        <p:spPr>
          <a:xfrm>
            <a:off x="7374044" y="2261540"/>
            <a:ext cx="633600" cy="0"/>
          </a:xfrm>
          <a:prstGeom prst="straightConnector1">
            <a:avLst/>
          </a:prstGeom>
          <a:noFill/>
          <a:ln cap="flat" cmpd="sng" w="9525">
            <a:solidFill>
              <a:srgbClr val="E5D4C2">
                <a:alpha val="29800"/>
              </a:srgbClr>
            </a:solidFill>
            <a:prstDash val="solid"/>
            <a:miter lim="800000"/>
            <a:headEnd len="sm" w="sm" type="none"/>
            <a:tailEnd len="sm" w="sm" type="none"/>
          </a:ln>
        </p:spPr>
      </p:cxnSp>
      <p:sp>
        <p:nvSpPr>
          <p:cNvPr id="185" name="Google Shape;185;p18"/>
          <p:cNvSpPr/>
          <p:nvPr/>
        </p:nvSpPr>
        <p:spPr>
          <a:xfrm>
            <a:off x="980469" y="5946264"/>
            <a:ext cx="135000" cy="137100"/>
          </a:xfrm>
          <a:prstGeom prst="ellipse">
            <a:avLst/>
          </a:prstGeom>
          <a:solidFill>
            <a:schemeClr val="lt1"/>
          </a:solidFill>
          <a:ln>
            <a:noFill/>
          </a:ln>
        </p:spPr>
        <p:txBody>
          <a:bodyPr anchorCtr="0" anchor="ctr" bIns="47525" lIns="47525" spcFirstLastPara="1" rIns="47525" wrap="square" tIns="475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18"/>
          <p:cNvSpPr/>
          <p:nvPr/>
        </p:nvSpPr>
        <p:spPr>
          <a:xfrm>
            <a:off x="4105032" y="5946264"/>
            <a:ext cx="135000" cy="137100"/>
          </a:xfrm>
          <a:prstGeom prst="ellipse">
            <a:avLst/>
          </a:prstGeom>
          <a:solidFill>
            <a:schemeClr val="lt1"/>
          </a:solidFill>
          <a:ln>
            <a:noFill/>
          </a:ln>
        </p:spPr>
        <p:txBody>
          <a:bodyPr anchorCtr="0" anchor="ctr" bIns="47525" lIns="47525" spcFirstLastPara="1" rIns="47525" wrap="square" tIns="475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18"/>
          <p:cNvSpPr/>
          <p:nvPr/>
        </p:nvSpPr>
        <p:spPr>
          <a:xfrm>
            <a:off x="214775" y="70675"/>
            <a:ext cx="2548500" cy="6759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zh-CN" sz="3600">
                <a:solidFill>
                  <a:srgbClr val="F6F9FC"/>
                </a:solidFill>
                <a:latin typeface="Garamond"/>
                <a:ea typeface="Garamond"/>
                <a:cs typeface="Garamond"/>
                <a:sym typeface="Garamond"/>
              </a:rPr>
              <a:t> </a:t>
            </a:r>
            <a:r>
              <a:rPr b="1" lang="zh-CN" sz="4800">
                <a:solidFill>
                  <a:srgbClr val="F6F9FC"/>
                </a:solidFill>
                <a:latin typeface="EB Garamond"/>
                <a:ea typeface="EB Garamond"/>
                <a:cs typeface="EB Garamond"/>
                <a:sym typeface="EB Garamond"/>
              </a:rPr>
              <a:t> </a:t>
            </a:r>
            <a:endParaRPr b="1" sz="4800">
              <a:solidFill>
                <a:srgbClr val="F6F9FC"/>
              </a:solidFill>
              <a:latin typeface="EB Garamond"/>
              <a:ea typeface="EB Garamond"/>
              <a:cs typeface="EB Garamond"/>
              <a:sym typeface="EB Garamond"/>
            </a:endParaRPr>
          </a:p>
          <a:p>
            <a:pPr indent="0" lvl="0" marL="0" rtl="0" algn="l">
              <a:spcBef>
                <a:spcPts val="0"/>
              </a:spcBef>
              <a:spcAft>
                <a:spcPts val="0"/>
              </a:spcAft>
              <a:buNone/>
            </a:pPr>
            <a:r>
              <a:rPr b="1" lang="zh-CN" sz="3600">
                <a:solidFill>
                  <a:srgbClr val="F6F9FC"/>
                </a:solidFill>
                <a:latin typeface="Garamond"/>
                <a:ea typeface="Garamond"/>
                <a:cs typeface="Garamond"/>
                <a:sym typeface="Garamond"/>
              </a:rPr>
              <a:t>   Plot(s)</a:t>
            </a:r>
            <a:endParaRPr b="1" sz="3600">
              <a:solidFill>
                <a:schemeClr val="dk1"/>
              </a:solidFill>
              <a:latin typeface="Garamond"/>
              <a:ea typeface="Garamond"/>
              <a:cs typeface="Garamond"/>
              <a:sym typeface="Garamond"/>
            </a:endParaRPr>
          </a:p>
          <a:p>
            <a:pPr indent="0" lvl="0" marL="0" rtl="0" algn="l">
              <a:spcBef>
                <a:spcPts val="0"/>
              </a:spcBef>
              <a:spcAft>
                <a:spcPts val="0"/>
              </a:spcAft>
              <a:buNone/>
            </a:pPr>
            <a:r>
              <a:t/>
            </a:r>
            <a:endParaRPr b="1" sz="3600">
              <a:solidFill>
                <a:srgbClr val="F6F9FC"/>
              </a:solidFill>
              <a:latin typeface="Garamond"/>
              <a:ea typeface="Garamond"/>
              <a:cs typeface="Garamond"/>
              <a:sym typeface="Garamond"/>
            </a:endParaRPr>
          </a:p>
        </p:txBody>
      </p:sp>
      <p:sp>
        <p:nvSpPr>
          <p:cNvPr id="188" name="Google Shape;188;p18"/>
          <p:cNvSpPr/>
          <p:nvPr/>
        </p:nvSpPr>
        <p:spPr>
          <a:xfrm>
            <a:off x="6573443" y="6314700"/>
            <a:ext cx="1675800" cy="465300"/>
          </a:xfrm>
          <a:prstGeom prst="rect">
            <a:avLst/>
          </a:prstGeom>
          <a:noFill/>
          <a:ln>
            <a:noFill/>
          </a:ln>
        </p:spPr>
        <p:txBody>
          <a:bodyPr anchorCtr="0" anchor="t" bIns="47525" lIns="47525" spcFirstLastPara="1" rIns="47525" wrap="square" tIns="47525">
            <a:noAutofit/>
          </a:bodyPr>
          <a:lstStyle/>
          <a:p>
            <a:pPr indent="0" lvl="0" marL="0" marR="0" rtl="0" algn="l">
              <a:spcBef>
                <a:spcPts val="0"/>
              </a:spcBef>
              <a:spcAft>
                <a:spcPts val="0"/>
              </a:spcAft>
              <a:buNone/>
            </a:pPr>
            <a:r>
              <a:rPr b="1" lang="zh-CN" sz="2400">
                <a:solidFill>
                  <a:schemeClr val="lt1"/>
                </a:solidFill>
              </a:rPr>
              <a:t>01</a:t>
            </a:r>
            <a:r>
              <a:rPr b="1" lang="zh-CN" sz="2400">
                <a:solidFill>
                  <a:schemeClr val="lt1"/>
                </a:solidFill>
                <a:latin typeface="Arial"/>
                <a:ea typeface="Arial"/>
                <a:cs typeface="Arial"/>
                <a:sym typeface="Arial"/>
              </a:rPr>
              <a:t>/0</a:t>
            </a:r>
            <a:r>
              <a:rPr b="1" lang="zh-CN" sz="2400">
                <a:solidFill>
                  <a:schemeClr val="lt1"/>
                </a:solidFill>
              </a:rPr>
              <a:t>1/2017</a:t>
            </a:r>
            <a:endParaRPr/>
          </a:p>
        </p:txBody>
      </p:sp>
      <p:sp>
        <p:nvSpPr>
          <p:cNvPr id="189" name="Google Shape;189;p18"/>
          <p:cNvSpPr/>
          <p:nvPr/>
        </p:nvSpPr>
        <p:spPr>
          <a:xfrm>
            <a:off x="7427432" y="6019789"/>
            <a:ext cx="135000" cy="137100"/>
          </a:xfrm>
          <a:prstGeom prst="ellipse">
            <a:avLst/>
          </a:prstGeom>
          <a:solidFill>
            <a:schemeClr val="lt1"/>
          </a:solidFill>
          <a:ln>
            <a:noFill/>
          </a:ln>
        </p:spPr>
        <p:txBody>
          <a:bodyPr anchorCtr="0" anchor="ctr" bIns="47525" lIns="47525" spcFirstLastPara="1" rIns="47525" wrap="square" tIns="4752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90" name="Google Shape;190;p18"/>
          <p:cNvPicPr preferRelativeResize="0"/>
          <p:nvPr/>
        </p:nvPicPr>
        <p:blipFill>
          <a:blip r:embed="rId3">
            <a:alphaModFix/>
          </a:blip>
          <a:stretch>
            <a:fillRect/>
          </a:stretch>
        </p:blipFill>
        <p:spPr>
          <a:xfrm>
            <a:off x="152075" y="1031850"/>
            <a:ext cx="8048219" cy="4972649"/>
          </a:xfrm>
          <a:prstGeom prst="rect">
            <a:avLst/>
          </a:prstGeom>
          <a:noFill/>
          <a:ln cap="flat" cmpd="sng" w="76200">
            <a:solidFill>
              <a:srgbClr val="3C78D8"/>
            </a:solidFill>
            <a:prstDash val="solid"/>
            <a:round/>
            <a:headEnd len="sm" w="sm" type="none"/>
            <a:tailEnd len="sm" w="sm" type="none"/>
          </a:ln>
        </p:spPr>
      </p:pic>
      <p:pic>
        <p:nvPicPr>
          <p:cNvPr id="191" name="Google Shape;191;p18"/>
          <p:cNvPicPr preferRelativeResize="0"/>
          <p:nvPr/>
        </p:nvPicPr>
        <p:blipFill>
          <a:blip r:embed="rId4">
            <a:alphaModFix/>
          </a:blip>
          <a:stretch>
            <a:fillRect/>
          </a:stretch>
        </p:blipFill>
        <p:spPr>
          <a:xfrm>
            <a:off x="8200300" y="70675"/>
            <a:ext cx="3884674" cy="2691575"/>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9"/>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198" name="Google Shape;198;p19"/>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cxnSp>
        <p:nvCxnSpPr>
          <p:cNvPr id="199" name="Google Shape;199;p19"/>
          <p:cNvCxnSpPr/>
          <p:nvPr/>
        </p:nvCxnSpPr>
        <p:spPr>
          <a:xfrm flipH="1">
            <a:off x="7507750" y="2636675"/>
            <a:ext cx="1412400" cy="34500"/>
          </a:xfrm>
          <a:prstGeom prst="straightConnector1">
            <a:avLst/>
          </a:prstGeom>
          <a:noFill/>
          <a:ln cap="flat" cmpd="sng" w="12700">
            <a:solidFill>
              <a:srgbClr val="7F7F7F"/>
            </a:solidFill>
            <a:prstDash val="dash"/>
            <a:miter lim="800000"/>
            <a:headEnd len="med" w="med" type="none"/>
            <a:tailEnd len="med" w="med" type="none"/>
          </a:ln>
        </p:spPr>
      </p:cxnSp>
      <p:sp>
        <p:nvSpPr>
          <p:cNvPr id="200" name="Google Shape;200;p19"/>
          <p:cNvSpPr/>
          <p:nvPr/>
        </p:nvSpPr>
        <p:spPr>
          <a:xfrm>
            <a:off x="5061125" y="1269550"/>
            <a:ext cx="2764824" cy="665724"/>
          </a:xfrm>
          <a:custGeom>
            <a:rect b="b" l="l" r="r" t="t"/>
            <a:pathLst>
              <a:path extrusionOk="0" h="858" w="1516">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rtl="0" algn="l">
              <a:spcBef>
                <a:spcPts val="0"/>
              </a:spcBef>
              <a:spcAft>
                <a:spcPts val="0"/>
              </a:spcAft>
              <a:buClr>
                <a:schemeClr val="dk1"/>
              </a:buClr>
              <a:buSzPts val="1100"/>
              <a:buFont typeface="Arial"/>
              <a:buNone/>
            </a:pPr>
            <a:r>
              <a:rPr b="1" lang="zh-CN" sz="2400">
                <a:solidFill>
                  <a:srgbClr val="F6F9FC"/>
                </a:solidFill>
                <a:latin typeface="Garamond"/>
                <a:ea typeface="Garamond"/>
                <a:cs typeface="Garamond"/>
                <a:sym typeface="Garamond"/>
              </a:rPr>
              <a:t>    Daily Page Views</a:t>
            </a:r>
            <a:endParaRPr b="1" sz="2000">
              <a:solidFill>
                <a:srgbClr val="2B2D3A"/>
              </a:solidFill>
              <a:latin typeface="Arial"/>
              <a:ea typeface="Arial"/>
              <a:cs typeface="Arial"/>
              <a:sym typeface="Arial"/>
            </a:endParaRPr>
          </a:p>
        </p:txBody>
      </p:sp>
      <p:sp>
        <p:nvSpPr>
          <p:cNvPr id="201" name="Google Shape;201;p19"/>
          <p:cNvSpPr/>
          <p:nvPr/>
        </p:nvSpPr>
        <p:spPr>
          <a:xfrm>
            <a:off x="5419250" y="2317250"/>
            <a:ext cx="2285997" cy="747325"/>
          </a:xfrm>
          <a:custGeom>
            <a:rect b="b" l="l" r="r" t="t"/>
            <a:pathLst>
              <a:path extrusionOk="0" h="575" w="2060">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marR="0" rtl="0" algn="l">
              <a:lnSpc>
                <a:spcPct val="100000"/>
              </a:lnSpc>
              <a:spcBef>
                <a:spcPts val="0"/>
              </a:spcBef>
              <a:spcAft>
                <a:spcPts val="0"/>
              </a:spcAft>
              <a:buNone/>
            </a:pPr>
            <a:r>
              <a:rPr b="1" lang="zh-CN" sz="2400">
                <a:solidFill>
                  <a:srgbClr val="F6F9FC"/>
                </a:solidFill>
                <a:latin typeface="Garamond"/>
                <a:ea typeface="Garamond"/>
                <a:cs typeface="Garamond"/>
                <a:sym typeface="Garamond"/>
              </a:rPr>
              <a:t>  Holt Winters(2)</a:t>
            </a:r>
            <a:endParaRPr b="1" sz="2000">
              <a:solidFill>
                <a:srgbClr val="2B2D3A"/>
              </a:solidFill>
              <a:latin typeface="Arial"/>
              <a:ea typeface="Arial"/>
              <a:cs typeface="Arial"/>
              <a:sym typeface="Arial"/>
            </a:endParaRPr>
          </a:p>
        </p:txBody>
      </p:sp>
      <p:sp>
        <p:nvSpPr>
          <p:cNvPr id="202" name="Google Shape;202;p19"/>
          <p:cNvSpPr/>
          <p:nvPr/>
        </p:nvSpPr>
        <p:spPr>
          <a:xfrm>
            <a:off x="8942875" y="2257525"/>
            <a:ext cx="1544099" cy="665725"/>
          </a:xfrm>
          <a:custGeom>
            <a:rect b="b" l="l" r="r" t="t"/>
            <a:pathLst>
              <a:path extrusionOk="0" h="575" w="2060">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marR="0" rtl="0" algn="l">
              <a:spcBef>
                <a:spcPts val="0"/>
              </a:spcBef>
              <a:spcAft>
                <a:spcPts val="0"/>
              </a:spcAft>
              <a:buNone/>
            </a:pPr>
            <a:r>
              <a:rPr b="1" lang="zh-CN" sz="2400">
                <a:solidFill>
                  <a:srgbClr val="F6F9FC"/>
                </a:solidFill>
                <a:latin typeface="Garamond"/>
                <a:ea typeface="Garamond"/>
                <a:cs typeface="Garamond"/>
                <a:sym typeface="Garamond"/>
              </a:rPr>
              <a:t>sARIMA</a:t>
            </a:r>
            <a:endParaRPr b="1" sz="2000">
              <a:solidFill>
                <a:srgbClr val="2B2D3A"/>
              </a:solidFill>
              <a:latin typeface="Arial"/>
              <a:ea typeface="Arial"/>
              <a:cs typeface="Arial"/>
              <a:sym typeface="Arial"/>
            </a:endParaRPr>
          </a:p>
        </p:txBody>
      </p:sp>
      <p:sp>
        <p:nvSpPr>
          <p:cNvPr id="203" name="Google Shape;203;p19"/>
          <p:cNvSpPr/>
          <p:nvPr/>
        </p:nvSpPr>
        <p:spPr>
          <a:xfrm>
            <a:off x="2822175" y="4043200"/>
            <a:ext cx="3398099" cy="588376"/>
          </a:xfrm>
          <a:custGeom>
            <a:rect b="b" l="l" r="r" t="t"/>
            <a:pathLst>
              <a:path extrusionOk="0" h="677" w="1196">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marR="0" rtl="0" algn="l">
              <a:spcBef>
                <a:spcPts val="0"/>
              </a:spcBef>
              <a:spcAft>
                <a:spcPts val="0"/>
              </a:spcAft>
              <a:buNone/>
            </a:pPr>
            <a:r>
              <a:rPr b="1" lang="zh-CN" sz="2400">
                <a:solidFill>
                  <a:srgbClr val="F6F9FC"/>
                </a:solidFill>
                <a:latin typeface="Garamond"/>
                <a:ea typeface="Garamond"/>
                <a:cs typeface="Garamond"/>
                <a:sym typeface="Garamond"/>
              </a:rPr>
              <a:t>      Google Trend Data</a:t>
            </a:r>
            <a:endParaRPr b="1" sz="2000">
              <a:solidFill>
                <a:srgbClr val="2B2D3A"/>
              </a:solidFill>
              <a:latin typeface="Arial"/>
              <a:ea typeface="Arial"/>
              <a:cs typeface="Arial"/>
              <a:sym typeface="Arial"/>
            </a:endParaRPr>
          </a:p>
        </p:txBody>
      </p:sp>
      <p:grpSp>
        <p:nvGrpSpPr>
          <p:cNvPr id="204" name="Google Shape;204;p19"/>
          <p:cNvGrpSpPr/>
          <p:nvPr/>
        </p:nvGrpSpPr>
        <p:grpSpPr>
          <a:xfrm>
            <a:off x="2822171" y="4816095"/>
            <a:ext cx="7294598" cy="260190"/>
            <a:chOff x="2044254" y="2728913"/>
            <a:chExt cx="7056784" cy="247800"/>
          </a:xfrm>
        </p:grpSpPr>
        <p:cxnSp>
          <p:nvCxnSpPr>
            <p:cNvPr id="205" name="Google Shape;205;p19"/>
            <p:cNvCxnSpPr/>
            <p:nvPr/>
          </p:nvCxnSpPr>
          <p:spPr>
            <a:xfrm rot="10800000">
              <a:off x="2051638" y="2728913"/>
              <a:ext cx="7049400" cy="0"/>
            </a:xfrm>
            <a:prstGeom prst="straightConnector1">
              <a:avLst/>
            </a:prstGeom>
            <a:noFill/>
            <a:ln cap="flat" cmpd="sng" w="12700">
              <a:solidFill>
                <a:srgbClr val="7F7F7F"/>
              </a:solidFill>
              <a:prstDash val="solid"/>
              <a:miter lim="800000"/>
              <a:headEnd len="med" w="med" type="none"/>
              <a:tailEnd len="med" w="med" type="none"/>
            </a:ln>
          </p:spPr>
        </p:cxnSp>
        <p:cxnSp>
          <p:nvCxnSpPr>
            <p:cNvPr id="206" name="Google Shape;206;p19"/>
            <p:cNvCxnSpPr/>
            <p:nvPr/>
          </p:nvCxnSpPr>
          <p:spPr>
            <a:xfrm>
              <a:off x="9101038" y="2728913"/>
              <a:ext cx="0" cy="234900"/>
            </a:xfrm>
            <a:prstGeom prst="straightConnector1">
              <a:avLst/>
            </a:prstGeom>
            <a:noFill/>
            <a:ln cap="flat" cmpd="sng" w="12700">
              <a:solidFill>
                <a:srgbClr val="7F7F7F"/>
              </a:solidFill>
              <a:prstDash val="solid"/>
              <a:miter lim="800000"/>
              <a:headEnd len="med" w="med" type="none"/>
              <a:tailEnd len="med" w="med" type="none"/>
            </a:ln>
          </p:spPr>
        </p:cxnSp>
        <p:cxnSp>
          <p:nvCxnSpPr>
            <p:cNvPr id="207" name="Google Shape;207;p19"/>
            <p:cNvCxnSpPr/>
            <p:nvPr/>
          </p:nvCxnSpPr>
          <p:spPr>
            <a:xfrm>
              <a:off x="2044254" y="2728913"/>
              <a:ext cx="0" cy="247800"/>
            </a:xfrm>
            <a:prstGeom prst="straightConnector1">
              <a:avLst/>
            </a:prstGeom>
            <a:noFill/>
            <a:ln cap="flat" cmpd="sng" w="12700">
              <a:solidFill>
                <a:srgbClr val="7F7F7F"/>
              </a:solidFill>
              <a:prstDash val="solid"/>
              <a:miter lim="800000"/>
              <a:headEnd len="med" w="med" type="none"/>
              <a:tailEnd len="med" w="med" type="none"/>
            </a:ln>
          </p:spPr>
        </p:cxnSp>
      </p:grpSp>
      <p:sp>
        <p:nvSpPr>
          <p:cNvPr id="208" name="Google Shape;208;p19"/>
          <p:cNvSpPr/>
          <p:nvPr/>
        </p:nvSpPr>
        <p:spPr>
          <a:xfrm>
            <a:off x="9051250" y="5076825"/>
            <a:ext cx="2045951" cy="500075"/>
          </a:xfrm>
          <a:custGeom>
            <a:rect b="b" l="l" r="r" t="t"/>
            <a:pathLst>
              <a:path extrusionOk="0" h="575" w="2060">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marR="0" rtl="0" algn="ctr">
              <a:spcBef>
                <a:spcPts val="0"/>
              </a:spcBef>
              <a:spcAft>
                <a:spcPts val="0"/>
              </a:spcAft>
              <a:buNone/>
            </a:pPr>
            <a:r>
              <a:rPr b="1" lang="zh-CN" sz="2400">
                <a:solidFill>
                  <a:srgbClr val="F6F9FC"/>
                </a:solidFill>
                <a:latin typeface="Garamond"/>
                <a:ea typeface="Garamond"/>
                <a:cs typeface="Garamond"/>
                <a:sym typeface="Garamond"/>
              </a:rPr>
              <a:t>  ML+ARIMA</a:t>
            </a:r>
            <a:endParaRPr b="1" sz="2400">
              <a:solidFill>
                <a:srgbClr val="F6F9FC"/>
              </a:solidFill>
              <a:latin typeface="Garamond"/>
              <a:ea typeface="Garamond"/>
              <a:cs typeface="Garamond"/>
              <a:sym typeface="Garamond"/>
            </a:endParaRPr>
          </a:p>
        </p:txBody>
      </p:sp>
      <p:sp>
        <p:nvSpPr>
          <p:cNvPr id="209" name="Google Shape;209;p19"/>
          <p:cNvSpPr/>
          <p:nvPr/>
        </p:nvSpPr>
        <p:spPr>
          <a:xfrm>
            <a:off x="1928882" y="5076831"/>
            <a:ext cx="1762433" cy="500062"/>
          </a:xfrm>
          <a:custGeom>
            <a:rect b="b" l="l" r="r" t="t"/>
            <a:pathLst>
              <a:path extrusionOk="0" h="575" w="2060">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rtl="0" algn="l">
              <a:spcBef>
                <a:spcPts val="0"/>
              </a:spcBef>
              <a:spcAft>
                <a:spcPts val="0"/>
              </a:spcAft>
              <a:buClr>
                <a:schemeClr val="dk1"/>
              </a:buClr>
              <a:buFont typeface="Arial"/>
              <a:buNone/>
            </a:pPr>
            <a:r>
              <a:rPr b="1" lang="zh-CN" sz="2400">
                <a:solidFill>
                  <a:srgbClr val="F6F9FC"/>
                </a:solidFill>
                <a:latin typeface="Garamond"/>
                <a:ea typeface="Garamond"/>
                <a:cs typeface="Garamond"/>
                <a:sym typeface="Garamond"/>
              </a:rPr>
              <a:t> </a:t>
            </a:r>
            <a:r>
              <a:rPr b="1" lang="zh-CN" sz="2400">
                <a:solidFill>
                  <a:srgbClr val="F6F9FC"/>
                </a:solidFill>
                <a:latin typeface="Garamond"/>
                <a:ea typeface="Garamond"/>
                <a:cs typeface="Garamond"/>
                <a:sym typeface="Garamond"/>
              </a:rPr>
              <a:t>ARIMAX</a:t>
            </a:r>
            <a:endParaRPr b="1" sz="2000">
              <a:solidFill>
                <a:srgbClr val="2B2D3A"/>
              </a:solidFill>
              <a:latin typeface="Arial"/>
              <a:ea typeface="Arial"/>
              <a:cs typeface="Arial"/>
              <a:sym typeface="Arial"/>
            </a:endParaRPr>
          </a:p>
        </p:txBody>
      </p:sp>
      <p:sp>
        <p:nvSpPr>
          <p:cNvPr id="210" name="Google Shape;210;p19"/>
          <p:cNvSpPr/>
          <p:nvPr/>
        </p:nvSpPr>
        <p:spPr>
          <a:xfrm>
            <a:off x="214775" y="146875"/>
            <a:ext cx="5546700" cy="10464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Model Selection</a:t>
            </a:r>
            <a:r>
              <a:rPr lang="zh-CN" sz="3600">
                <a:solidFill>
                  <a:schemeClr val="lt1"/>
                </a:solidFill>
                <a:latin typeface="Garamond"/>
                <a:ea typeface="Garamond"/>
                <a:cs typeface="Garamond"/>
                <a:sym typeface="Garamond"/>
              </a:rPr>
              <a:t> </a:t>
            </a:r>
            <a:endParaRPr b="1" sz="3600">
              <a:solidFill>
                <a:srgbClr val="F6F9FC"/>
              </a:solidFill>
              <a:latin typeface="Garamond"/>
              <a:ea typeface="Garamond"/>
              <a:cs typeface="Garamond"/>
              <a:sym typeface="Garamond"/>
            </a:endParaRPr>
          </a:p>
          <a:p>
            <a:pPr indent="0" lvl="0" marL="0" rtl="0" algn="l">
              <a:lnSpc>
                <a:spcPct val="100000"/>
              </a:lnSpc>
              <a:spcBef>
                <a:spcPts val="0"/>
              </a:spcBef>
              <a:spcAft>
                <a:spcPts val="0"/>
              </a:spcAft>
              <a:buNone/>
            </a:pPr>
            <a:r>
              <a:rPr b="1" lang="zh-CN" sz="2400">
                <a:solidFill>
                  <a:srgbClr val="F6F9FC"/>
                </a:solidFill>
                <a:latin typeface="Garamond"/>
                <a:ea typeface="Garamond"/>
                <a:cs typeface="Garamond"/>
                <a:sym typeface="Garamond"/>
              </a:rPr>
              <a:t>Choice of Models and Metrics</a:t>
            </a:r>
            <a:endParaRPr sz="2400">
              <a:solidFill>
                <a:schemeClr val="dk1"/>
              </a:solidFill>
              <a:latin typeface="Garamond"/>
              <a:ea typeface="Garamond"/>
              <a:cs typeface="Garamond"/>
              <a:sym typeface="Garamond"/>
            </a:endParaRPr>
          </a:p>
        </p:txBody>
      </p:sp>
      <p:cxnSp>
        <p:nvCxnSpPr>
          <p:cNvPr id="211" name="Google Shape;211;p19"/>
          <p:cNvCxnSpPr/>
          <p:nvPr/>
        </p:nvCxnSpPr>
        <p:spPr>
          <a:xfrm flipH="1">
            <a:off x="3892498" y="2615328"/>
            <a:ext cx="1544100" cy="10500"/>
          </a:xfrm>
          <a:prstGeom prst="straightConnector1">
            <a:avLst/>
          </a:prstGeom>
          <a:noFill/>
          <a:ln cap="flat" cmpd="sng" w="12700">
            <a:solidFill>
              <a:srgbClr val="7F7F7F"/>
            </a:solidFill>
            <a:prstDash val="dash"/>
            <a:miter lim="800000"/>
            <a:headEnd len="med" w="med" type="none"/>
            <a:tailEnd len="med" w="med" type="none"/>
          </a:ln>
        </p:spPr>
      </p:cxnSp>
      <p:sp>
        <p:nvSpPr>
          <p:cNvPr id="212" name="Google Shape;212;p19"/>
          <p:cNvSpPr/>
          <p:nvPr/>
        </p:nvSpPr>
        <p:spPr>
          <a:xfrm>
            <a:off x="1544600" y="2317225"/>
            <a:ext cx="2285997" cy="747325"/>
          </a:xfrm>
          <a:custGeom>
            <a:rect b="b" l="l" r="r" t="t"/>
            <a:pathLst>
              <a:path extrusionOk="0" h="575" w="2060">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marR="0" rtl="0" algn="l">
              <a:spcBef>
                <a:spcPts val="0"/>
              </a:spcBef>
              <a:spcAft>
                <a:spcPts val="0"/>
              </a:spcAft>
              <a:buNone/>
            </a:pPr>
            <a:r>
              <a:rPr b="1" lang="zh-CN" sz="2400">
                <a:solidFill>
                  <a:srgbClr val="F6F9FC"/>
                </a:solidFill>
                <a:latin typeface="Garamond"/>
                <a:ea typeface="Garamond"/>
                <a:cs typeface="Garamond"/>
                <a:sym typeface="Garamond"/>
              </a:rPr>
              <a:t>Exponential  smoothing</a:t>
            </a:r>
            <a:endParaRPr b="1" sz="2000">
              <a:solidFill>
                <a:srgbClr val="2B2D3A"/>
              </a:solidFill>
              <a:latin typeface="Arial"/>
              <a:ea typeface="Arial"/>
              <a:cs typeface="Arial"/>
              <a:sym typeface="Arial"/>
            </a:endParaRPr>
          </a:p>
        </p:txBody>
      </p:sp>
      <p:sp>
        <p:nvSpPr>
          <p:cNvPr id="213" name="Google Shape;213;p19"/>
          <p:cNvSpPr/>
          <p:nvPr/>
        </p:nvSpPr>
        <p:spPr>
          <a:xfrm>
            <a:off x="8577925" y="527550"/>
            <a:ext cx="2764824" cy="665724"/>
          </a:xfrm>
          <a:custGeom>
            <a:rect b="b" l="l" r="r" t="t"/>
            <a:pathLst>
              <a:path extrusionOk="0" h="858" w="1516">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lt1">
              <a:alpha val="16860"/>
            </a:schemeClr>
          </a:solidFill>
          <a:ln cap="flat" cmpd="sng" w="12700">
            <a:solidFill>
              <a:srgbClr val="FFFFFF"/>
            </a:solidFill>
            <a:prstDash val="dash"/>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rtl="0" algn="l">
              <a:spcBef>
                <a:spcPts val="0"/>
              </a:spcBef>
              <a:spcAft>
                <a:spcPts val="0"/>
              </a:spcAft>
              <a:buClr>
                <a:schemeClr val="dk1"/>
              </a:buClr>
              <a:buSzPts val="1100"/>
              <a:buFont typeface="Arial"/>
              <a:buNone/>
            </a:pPr>
            <a:r>
              <a:rPr b="1" lang="zh-CN" sz="2400">
                <a:solidFill>
                  <a:srgbClr val="F6F9FC"/>
                </a:solidFill>
                <a:latin typeface="Garamond"/>
                <a:ea typeface="Garamond"/>
                <a:cs typeface="Garamond"/>
                <a:sym typeface="Garamond"/>
              </a:rPr>
              <a:t>   Metric - MAE</a:t>
            </a:r>
            <a:endParaRPr b="1" sz="2000">
              <a:solidFill>
                <a:srgbClr val="2B2D3A"/>
              </a:solidFill>
              <a:latin typeface="Arial"/>
              <a:ea typeface="Arial"/>
              <a:cs typeface="Arial"/>
              <a:sym typeface="Arial"/>
            </a:endParaRPr>
          </a:p>
        </p:txBody>
      </p:sp>
      <p:sp>
        <p:nvSpPr>
          <p:cNvPr id="214" name="Google Shape;214;p19"/>
          <p:cNvSpPr/>
          <p:nvPr/>
        </p:nvSpPr>
        <p:spPr>
          <a:xfrm>
            <a:off x="6827100" y="4081875"/>
            <a:ext cx="2981074" cy="588376"/>
          </a:xfrm>
          <a:custGeom>
            <a:rect b="b" l="l" r="r" t="t"/>
            <a:pathLst>
              <a:path extrusionOk="0" h="858" w="1516">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47525" lIns="47525" spcFirstLastPara="1" rIns="47525" wrap="square" tIns="47525">
            <a:noAutofit/>
          </a:bodyPr>
          <a:lstStyle/>
          <a:p>
            <a:pPr indent="0" lvl="0" marL="0" rtl="0" algn="l">
              <a:spcBef>
                <a:spcPts val="0"/>
              </a:spcBef>
              <a:spcAft>
                <a:spcPts val="0"/>
              </a:spcAft>
              <a:buClr>
                <a:schemeClr val="dk1"/>
              </a:buClr>
              <a:buSzPts val="1100"/>
              <a:buFont typeface="Arial"/>
              <a:buNone/>
            </a:pPr>
            <a:r>
              <a:rPr b="1" lang="zh-CN" sz="2400">
                <a:solidFill>
                  <a:srgbClr val="F6F9FC"/>
                </a:solidFill>
                <a:latin typeface="Garamond"/>
                <a:ea typeface="Garamond"/>
                <a:cs typeface="Garamond"/>
                <a:sym typeface="Garamond"/>
              </a:rPr>
              <a:t>    Daily Page Views</a:t>
            </a:r>
            <a:endParaRPr b="1" sz="2000">
              <a:solidFill>
                <a:srgbClr val="2B2D3A"/>
              </a:solidFill>
              <a:latin typeface="Arial"/>
              <a:ea typeface="Arial"/>
              <a:cs typeface="Arial"/>
              <a:sym typeface="Arial"/>
            </a:endParaRPr>
          </a:p>
        </p:txBody>
      </p:sp>
      <p:sp>
        <p:nvSpPr>
          <p:cNvPr id="215" name="Google Shape;215;p19"/>
          <p:cNvSpPr/>
          <p:nvPr/>
        </p:nvSpPr>
        <p:spPr>
          <a:xfrm>
            <a:off x="6301400" y="2069750"/>
            <a:ext cx="77700" cy="123600"/>
          </a:xfrm>
          <a:prstGeom prst="downArrow">
            <a:avLst>
              <a:gd fmla="val 50000" name="adj1"/>
              <a:gd fmla="val 50000" name="adj2"/>
            </a:avLst>
          </a:prstGeom>
          <a:solidFill>
            <a:schemeClr val="lt1">
              <a:alpha val="16860"/>
            </a:schemeClr>
          </a:solidFill>
          <a:ln cap="flat" cmpd="sng" w="12700">
            <a:solidFill>
              <a:srgbClr val="FFFFFF"/>
            </a:solidFill>
            <a:prstDash val="solid"/>
            <a:miter lim="8000"/>
            <a:headEnd len="sm" w="sm" type="none"/>
            <a:tailEnd len="sm" w="sm" type="none"/>
          </a:ln>
          <a:effectLst>
            <a:outerShdw blurRad="203200" rotWithShape="0">
              <a:srgbClr val="000000">
                <a:alpha val="3098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a:off x="6354638" y="4223063"/>
            <a:ext cx="338100" cy="3060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0"/>
          <p:cNvSpPr/>
          <p:nvPr/>
        </p:nvSpPr>
        <p:spPr>
          <a:xfrm flipH="1">
            <a:off x="731344" y="535881"/>
            <a:ext cx="333027" cy="382882"/>
          </a:xfrm>
          <a:custGeom>
            <a:rect b="b" l="l" r="r" t="t"/>
            <a:pathLst>
              <a:path extrusionOk="0" h="2069635" w="3171687">
                <a:moveTo>
                  <a:pt x="0" y="259565"/>
                </a:moveTo>
                <a:lnTo>
                  <a:pt x="0" y="0"/>
                </a:lnTo>
                <a:lnTo>
                  <a:pt x="3171687" y="0"/>
                </a:lnTo>
                <a:lnTo>
                  <a:pt x="3171687" y="2069635"/>
                </a:lnTo>
                <a:lnTo>
                  <a:pt x="0" y="2069635"/>
                </a:lnTo>
                <a:lnTo>
                  <a:pt x="0" y="1810069"/>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23" name="Google Shape;223;p20"/>
          <p:cNvSpPr/>
          <p:nvPr/>
        </p:nvSpPr>
        <p:spPr>
          <a:xfrm flipH="1">
            <a:off x="882839" y="365453"/>
            <a:ext cx="338071" cy="306067"/>
          </a:xfrm>
          <a:custGeom>
            <a:rect b="b" l="l" r="r" t="t"/>
            <a:pathLst>
              <a:path extrusionOk="0" h="1262130" w="2253807">
                <a:moveTo>
                  <a:pt x="0" y="700070"/>
                </a:moveTo>
                <a:lnTo>
                  <a:pt x="0" y="0"/>
                </a:lnTo>
                <a:lnTo>
                  <a:pt x="2253807" y="0"/>
                </a:lnTo>
                <a:lnTo>
                  <a:pt x="2253807" y="1262130"/>
                </a:lnTo>
                <a:lnTo>
                  <a:pt x="1013277" y="1262130"/>
                </a:lnTo>
              </a:path>
            </a:pathLst>
          </a:custGeom>
          <a:noFill/>
          <a:ln cap="flat" cmpd="sng" w="31750">
            <a:solidFill>
              <a:srgbClr val="F6F9FC">
                <a:alpha val="20000"/>
              </a:srgbClr>
            </a:solidFill>
            <a:prstDash val="solid"/>
            <a:miter lim="800000"/>
            <a:headEnd len="sm" w="sm" type="none"/>
            <a:tailEnd len="sm" w="sm" type="none"/>
          </a:ln>
        </p:spPr>
        <p:txBody>
          <a:bodyPr anchorCtr="0" anchor="ctr" bIns="47525" lIns="95050" spcFirstLastPara="1" rIns="95050" wrap="square" tIns="47525">
            <a:noAutofit/>
          </a:bodyPr>
          <a:lstStyle/>
          <a:p>
            <a:pPr indent="0" lvl="0" marL="0" marR="0" rtl="0" algn="ctr">
              <a:spcBef>
                <a:spcPts val="0"/>
              </a:spcBef>
              <a:spcAft>
                <a:spcPts val="0"/>
              </a:spcAft>
              <a:buNone/>
            </a:pPr>
            <a:r>
              <a:t/>
            </a:r>
            <a:endParaRPr sz="1870">
              <a:solidFill>
                <a:schemeClr val="lt1"/>
              </a:solidFill>
              <a:latin typeface="Arial"/>
              <a:ea typeface="Arial"/>
              <a:cs typeface="Arial"/>
              <a:sym typeface="Arial"/>
            </a:endParaRPr>
          </a:p>
        </p:txBody>
      </p:sp>
      <p:sp>
        <p:nvSpPr>
          <p:cNvPr id="224" name="Google Shape;224;p20"/>
          <p:cNvSpPr/>
          <p:nvPr/>
        </p:nvSpPr>
        <p:spPr>
          <a:xfrm>
            <a:off x="214775" y="76200"/>
            <a:ext cx="5626800" cy="595200"/>
          </a:xfrm>
          <a:prstGeom prst="roundRect">
            <a:avLst>
              <a:gd fmla="val 16667" name="adj"/>
            </a:avLst>
          </a:prstGeom>
          <a:gradFill>
            <a:gsLst>
              <a:gs pos="0">
                <a:srgbClr val="1077D2"/>
              </a:gs>
              <a:gs pos="100000">
                <a:srgbClr val="09315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b="1" sz="3600">
              <a:solidFill>
                <a:schemeClr val="lt1"/>
              </a:solidFill>
              <a:latin typeface="Garamond"/>
              <a:ea typeface="Garamond"/>
              <a:cs typeface="Garamond"/>
              <a:sym typeface="Garamond"/>
            </a:endParaRPr>
          </a:p>
          <a:p>
            <a:pPr indent="0" lvl="0" marL="0" rtl="0" algn="l">
              <a:lnSpc>
                <a:spcPct val="100000"/>
              </a:lnSpc>
              <a:spcBef>
                <a:spcPts val="0"/>
              </a:spcBef>
              <a:spcAft>
                <a:spcPts val="0"/>
              </a:spcAft>
              <a:buNone/>
            </a:pPr>
            <a:r>
              <a:rPr b="1" lang="zh-CN" sz="3600">
                <a:solidFill>
                  <a:schemeClr val="lt1"/>
                </a:solidFill>
                <a:latin typeface="Garamond"/>
                <a:ea typeface="Garamond"/>
                <a:cs typeface="Garamond"/>
                <a:sym typeface="Garamond"/>
              </a:rPr>
              <a:t>Exponential Smoothing</a:t>
            </a:r>
            <a:endParaRPr b="1" sz="3600">
              <a:solidFill>
                <a:srgbClr val="F6F9FC"/>
              </a:solidFill>
              <a:latin typeface="Garamond"/>
              <a:ea typeface="Garamond"/>
              <a:cs typeface="Garamond"/>
              <a:sym typeface="Garamond"/>
            </a:endParaRPr>
          </a:p>
          <a:p>
            <a:pPr indent="0" lvl="0" marL="0" rtl="0" algn="l">
              <a:lnSpc>
                <a:spcPct val="100000"/>
              </a:lnSpc>
              <a:spcBef>
                <a:spcPts val="2000"/>
              </a:spcBef>
              <a:spcAft>
                <a:spcPts val="0"/>
              </a:spcAft>
              <a:buNone/>
            </a:pPr>
            <a:r>
              <a:t/>
            </a:r>
            <a:endParaRPr sz="2400">
              <a:solidFill>
                <a:schemeClr val="dk1"/>
              </a:solidFill>
              <a:latin typeface="Garamond"/>
              <a:ea typeface="Garamond"/>
              <a:cs typeface="Garamond"/>
              <a:sym typeface="Garamond"/>
            </a:endParaRPr>
          </a:p>
        </p:txBody>
      </p:sp>
      <p:pic>
        <p:nvPicPr>
          <p:cNvPr id="225" name="Google Shape;225;p20"/>
          <p:cNvPicPr preferRelativeResize="0"/>
          <p:nvPr/>
        </p:nvPicPr>
        <p:blipFill>
          <a:blip r:embed="rId3">
            <a:alphaModFix/>
          </a:blip>
          <a:stretch>
            <a:fillRect/>
          </a:stretch>
        </p:blipFill>
        <p:spPr>
          <a:xfrm>
            <a:off x="138575" y="4675350"/>
            <a:ext cx="5862949" cy="837500"/>
          </a:xfrm>
          <a:prstGeom prst="rect">
            <a:avLst/>
          </a:prstGeom>
          <a:noFill/>
          <a:ln cap="flat" cmpd="sng" w="76200">
            <a:solidFill>
              <a:srgbClr val="1155CC"/>
            </a:solidFill>
            <a:prstDash val="solid"/>
            <a:round/>
            <a:headEnd len="sm" w="sm" type="none"/>
            <a:tailEnd len="sm" w="sm" type="none"/>
          </a:ln>
        </p:spPr>
      </p:pic>
      <p:pic>
        <p:nvPicPr>
          <p:cNvPr id="226" name="Google Shape;226;p20"/>
          <p:cNvPicPr preferRelativeResize="0"/>
          <p:nvPr/>
        </p:nvPicPr>
        <p:blipFill>
          <a:blip r:embed="rId4">
            <a:alphaModFix/>
          </a:blip>
          <a:stretch>
            <a:fillRect/>
          </a:stretch>
        </p:blipFill>
        <p:spPr>
          <a:xfrm>
            <a:off x="6211800" y="93700"/>
            <a:ext cx="5862952" cy="2767650"/>
          </a:xfrm>
          <a:prstGeom prst="rect">
            <a:avLst/>
          </a:prstGeom>
          <a:noFill/>
          <a:ln cap="flat" cmpd="sng" w="76200">
            <a:solidFill>
              <a:srgbClr val="1155CC"/>
            </a:solidFill>
            <a:prstDash val="solid"/>
            <a:round/>
            <a:headEnd len="sm" w="sm" type="none"/>
            <a:tailEnd len="sm" w="sm" type="none"/>
          </a:ln>
        </p:spPr>
      </p:pic>
      <p:pic>
        <p:nvPicPr>
          <p:cNvPr id="227" name="Google Shape;227;p20"/>
          <p:cNvPicPr preferRelativeResize="0"/>
          <p:nvPr/>
        </p:nvPicPr>
        <p:blipFill>
          <a:blip r:embed="rId5">
            <a:alphaModFix/>
          </a:blip>
          <a:stretch>
            <a:fillRect/>
          </a:stretch>
        </p:blipFill>
        <p:spPr>
          <a:xfrm>
            <a:off x="6211800" y="3098876"/>
            <a:ext cx="5862951" cy="3622473"/>
          </a:xfrm>
          <a:prstGeom prst="rect">
            <a:avLst/>
          </a:prstGeom>
          <a:noFill/>
          <a:ln cap="flat" cmpd="sng" w="76200">
            <a:solidFill>
              <a:srgbClr val="1155CC"/>
            </a:solidFill>
            <a:prstDash val="solid"/>
            <a:round/>
            <a:headEnd len="sm" w="sm" type="none"/>
            <a:tailEnd len="sm" w="sm" type="none"/>
          </a:ln>
        </p:spPr>
      </p:pic>
      <p:pic>
        <p:nvPicPr>
          <p:cNvPr id="228" name="Google Shape;228;p20"/>
          <p:cNvPicPr preferRelativeResize="0"/>
          <p:nvPr/>
        </p:nvPicPr>
        <p:blipFill>
          <a:blip r:embed="rId6">
            <a:alphaModFix/>
          </a:blip>
          <a:stretch>
            <a:fillRect/>
          </a:stretch>
        </p:blipFill>
        <p:spPr>
          <a:xfrm>
            <a:off x="152388" y="824088"/>
            <a:ext cx="5862973" cy="3622479"/>
          </a:xfrm>
          <a:prstGeom prst="rect">
            <a:avLst/>
          </a:prstGeom>
          <a:noFill/>
          <a:ln cap="flat" cmpd="sng" w="76200">
            <a:solidFill>
              <a:srgbClr val="1155CC"/>
            </a:solidFill>
            <a:prstDash val="solid"/>
            <a:round/>
            <a:headEnd len="sm" w="sm" type="none"/>
            <a:tailEnd len="sm" w="sm" type="none"/>
          </a:ln>
        </p:spPr>
      </p:pic>
      <p:pic>
        <p:nvPicPr>
          <p:cNvPr id="229" name="Google Shape;229;p20"/>
          <p:cNvPicPr preferRelativeResize="0"/>
          <p:nvPr/>
        </p:nvPicPr>
        <p:blipFill>
          <a:blip r:embed="rId7">
            <a:alphaModFix/>
          </a:blip>
          <a:stretch>
            <a:fillRect/>
          </a:stretch>
        </p:blipFill>
        <p:spPr>
          <a:xfrm>
            <a:off x="156850" y="5755075"/>
            <a:ext cx="5862950" cy="966275"/>
          </a:xfrm>
          <a:prstGeom prst="rect">
            <a:avLst/>
          </a:prstGeom>
          <a:noFill/>
          <a:ln cap="flat" cmpd="sng" w="76200">
            <a:solidFill>
              <a:srgbClr val="1155CC"/>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